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94" r:id="rId2"/>
    <p:sldId id="329" r:id="rId3"/>
    <p:sldId id="322" r:id="rId4"/>
    <p:sldId id="328" r:id="rId5"/>
    <p:sldId id="331" r:id="rId6"/>
    <p:sldId id="332" r:id="rId7"/>
    <p:sldId id="333" r:id="rId8"/>
    <p:sldId id="334" r:id="rId9"/>
    <p:sldId id="335" r:id="rId10"/>
    <p:sldId id="336" r:id="rId11"/>
    <p:sldId id="337" r:id="rId12"/>
    <p:sldId id="338" r:id="rId13"/>
    <p:sldId id="339" r:id="rId14"/>
    <p:sldId id="349" r:id="rId15"/>
    <p:sldId id="350" r:id="rId16"/>
    <p:sldId id="351" r:id="rId17"/>
    <p:sldId id="356" r:id="rId18"/>
    <p:sldId id="325" r:id="rId19"/>
    <p:sldId id="326" r:id="rId20"/>
    <p:sldId id="280" r:id="rId21"/>
    <p:sldId id="279" r:id="rId22"/>
    <p:sldId id="340" r:id="rId23"/>
    <p:sldId id="341" r:id="rId24"/>
    <p:sldId id="342" r:id="rId25"/>
    <p:sldId id="343" r:id="rId26"/>
    <p:sldId id="344" r:id="rId27"/>
    <p:sldId id="345" r:id="rId28"/>
    <p:sldId id="281" r:id="rId29"/>
    <p:sldId id="348" r:id="rId30"/>
    <p:sldId id="346" r:id="rId31"/>
    <p:sldId id="347" r:id="rId32"/>
    <p:sldId id="283" r:id="rId33"/>
    <p:sldId id="318" r:id="rId34"/>
    <p:sldId id="352" r:id="rId3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5328">
          <p15:clr>
            <a:srgbClr val="A4A3A4"/>
          </p15:clr>
        </p15:guide>
        <p15:guide id="3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FF"/>
    <a:srgbClr val="0033CC"/>
    <a:srgbClr val="0000CC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279" y="38"/>
      </p:cViewPr>
      <p:guideLst>
        <p:guide orient="horz" pos="2160"/>
        <p:guide pos="532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887E8A5-F06B-4B31-B5D3-C3D81E44927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21293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A995F91-043E-447E-9640-EE55840582B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77145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A995F91-043E-447E-9640-EE55840582BD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4012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27631-901C-4A42-9D25-326074A6BFE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EAD57-3360-4520-BC73-48A3858A26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B00E1-399C-4148-A5A1-9EED2320C3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21C45-EDF3-4933-A0C9-0CF69077222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61891-DDDA-4236-B6B4-6BFEE0AC563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F3FA7-6C5D-482D-82D4-E0F3F1E9A9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87F5E-DC8A-444C-98AE-D8395892F0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5BB5B-89DD-4A4C-9F56-3E03FCE7270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78C30-83CB-4FFE-B480-3FDB0C3D76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FF840A-3A64-4E9E-B312-C10F5FA2706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30FFC3-443C-496E-B712-4FAAFA2AD1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0D4CB-F768-4885-A164-74EA61587D8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>
              <a:defRPr/>
            </a:pPr>
            <a:fld id="{D3A5492F-1262-4678-B9C4-A0A895F2317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image" Target="../media/image11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21.png"/><Relationship Id="rId5" Type="http://schemas.openxmlformats.org/officeDocument/2006/relationships/image" Target="../media/image19.png"/><Relationship Id="rId15" Type="http://schemas.openxmlformats.org/officeDocument/2006/relationships/image" Target="../media/image24.png"/><Relationship Id="rId10" Type="http://schemas.openxmlformats.org/officeDocument/2006/relationships/image" Target="../media/image20.png"/><Relationship Id="rId4" Type="http://schemas.openxmlformats.org/officeDocument/2006/relationships/image" Target="../media/image18.png"/><Relationship Id="rId9" Type="http://schemas.openxmlformats.org/officeDocument/2006/relationships/image" Target="../media/image16.png"/><Relationship Id="rId1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5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12" Type="http://schemas.openxmlformats.org/officeDocument/2006/relationships/image" Target="../media/image21.png"/><Relationship Id="rId17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6.png"/><Relationship Id="rId1" Type="http://schemas.openxmlformats.org/officeDocument/2006/relationships/tags" Target="../tags/tag2.xml"/><Relationship Id="rId6" Type="http://schemas.openxmlformats.org/officeDocument/2006/relationships/image" Target="../media/image19.png"/><Relationship Id="rId11" Type="http://schemas.openxmlformats.org/officeDocument/2006/relationships/image" Target="../media/image20.png"/><Relationship Id="rId5" Type="http://schemas.openxmlformats.org/officeDocument/2006/relationships/image" Target="../media/image18.png"/><Relationship Id="rId1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3.png"/><Relationship Id="rId9" Type="http://schemas.openxmlformats.org/officeDocument/2006/relationships/image" Target="../media/image15.png"/><Relationship Id="rId1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22.png"/><Relationship Id="rId26" Type="http://schemas.openxmlformats.org/officeDocument/2006/relationships/image" Target="../media/image39.png"/><Relationship Id="rId3" Type="http://schemas.openxmlformats.org/officeDocument/2006/relationships/image" Target="../media/image13.png"/><Relationship Id="rId21" Type="http://schemas.openxmlformats.org/officeDocument/2006/relationships/image" Target="../media/image34.png"/><Relationship Id="rId34" Type="http://schemas.openxmlformats.org/officeDocument/2006/relationships/image" Target="../media/image45.jpeg"/><Relationship Id="rId7" Type="http://schemas.openxmlformats.org/officeDocument/2006/relationships/image" Target="../media/image17.png"/><Relationship Id="rId12" Type="http://schemas.openxmlformats.org/officeDocument/2006/relationships/image" Target="../media/image30.png"/><Relationship Id="rId17" Type="http://schemas.openxmlformats.org/officeDocument/2006/relationships/image" Target="../media/image21.png"/><Relationship Id="rId25" Type="http://schemas.openxmlformats.org/officeDocument/2006/relationships/image" Target="../media/image38.png"/><Relationship Id="rId33" Type="http://schemas.openxmlformats.org/officeDocument/2006/relationships/image" Target="../media/image44.jpeg"/><Relationship Id="rId2" Type="http://schemas.openxmlformats.org/officeDocument/2006/relationships/image" Target="../media/image11.png"/><Relationship Id="rId16" Type="http://schemas.openxmlformats.org/officeDocument/2006/relationships/image" Target="../media/image20.png"/><Relationship Id="rId20" Type="http://schemas.openxmlformats.org/officeDocument/2006/relationships/image" Target="../media/image33.png"/><Relationship Id="rId29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25.png"/><Relationship Id="rId24" Type="http://schemas.openxmlformats.org/officeDocument/2006/relationships/image" Target="../media/image37.png"/><Relationship Id="rId32" Type="http://schemas.openxmlformats.org/officeDocument/2006/relationships/image" Target="../media/image43.jpeg"/><Relationship Id="rId5" Type="http://schemas.openxmlformats.org/officeDocument/2006/relationships/image" Target="../media/image28.png"/><Relationship Id="rId15" Type="http://schemas.openxmlformats.org/officeDocument/2006/relationships/image" Target="../media/image32.png"/><Relationship Id="rId23" Type="http://schemas.openxmlformats.org/officeDocument/2006/relationships/image" Target="../media/image36.png"/><Relationship Id="rId28" Type="http://schemas.openxmlformats.org/officeDocument/2006/relationships/image" Target="../media/image26.png"/><Relationship Id="rId10" Type="http://schemas.openxmlformats.org/officeDocument/2006/relationships/image" Target="../media/image29.png"/><Relationship Id="rId19" Type="http://schemas.openxmlformats.org/officeDocument/2006/relationships/image" Target="../media/image23.png"/><Relationship Id="rId31" Type="http://schemas.openxmlformats.org/officeDocument/2006/relationships/image" Target="../media/image42.jpeg"/><Relationship Id="rId4" Type="http://schemas.openxmlformats.org/officeDocument/2006/relationships/image" Target="../media/image27.png"/><Relationship Id="rId9" Type="http://schemas.openxmlformats.org/officeDocument/2006/relationships/image" Target="../media/image16.png"/><Relationship Id="rId14" Type="http://schemas.openxmlformats.org/officeDocument/2006/relationships/image" Target="../media/image31.png"/><Relationship Id="rId22" Type="http://schemas.openxmlformats.org/officeDocument/2006/relationships/image" Target="../media/image35.png"/><Relationship Id="rId27" Type="http://schemas.openxmlformats.org/officeDocument/2006/relationships/image" Target="../media/image40.png"/><Relationship Id="rId30" Type="http://schemas.openxmlformats.org/officeDocument/2006/relationships/image" Target="../media/image41.jpeg"/><Relationship Id="rId8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4.emf"/><Relationship Id="rId4" Type="http://schemas.openxmlformats.org/officeDocument/2006/relationships/image" Target="../media/image53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6.emf"/><Relationship Id="rId4" Type="http://schemas.openxmlformats.org/officeDocument/2006/relationships/image" Target="../media/image55.e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vddX4n30sXY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Introduction and Ch. 1</a:t>
            </a:r>
            <a:br>
              <a:rPr lang="en-US" dirty="0" smtClean="0"/>
            </a:br>
            <a:r>
              <a:rPr lang="en-US" dirty="0" smtClean="0"/>
              <a:t>ARE/ECN 115A</a:t>
            </a:r>
            <a:br>
              <a:rPr lang="en-US" dirty="0" smtClean="0"/>
            </a:b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8" name="Picture 6" descr="http://rebeltext.org/images/redGoat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"/>
            <a:ext cx="3028950" cy="83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9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0" y="1676400"/>
            <a:ext cx="5949950" cy="449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9966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9200" y="228600"/>
            <a:ext cx="5562600" cy="609600"/>
          </a:xfrm>
        </p:spPr>
        <p:txBody>
          <a:bodyPr/>
          <a:lstStyle/>
          <a:p>
            <a:r>
              <a:rPr lang="en-US" sz="4000" dirty="0" smtClean="0"/>
              <a:t>What I Do</a:t>
            </a:r>
            <a:br>
              <a:rPr lang="en-US" sz="4000" dirty="0" smtClean="0"/>
            </a:br>
            <a:r>
              <a:rPr lang="en-US" sz="1200" dirty="0" smtClean="0"/>
              <a:t>(Besides cause trouble)</a:t>
            </a:r>
            <a:r>
              <a:rPr lang="en-US" sz="4000" dirty="0" smtClean="0"/>
              <a:t/>
            </a:r>
            <a:br>
              <a:rPr lang="en-US" sz="4000" dirty="0" smtClean="0"/>
            </a:br>
            <a:endParaRPr lang="en-US" sz="12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52550" y="1211263"/>
            <a:ext cx="6324600" cy="3200400"/>
          </a:xfrm>
        </p:spPr>
        <p:txBody>
          <a:bodyPr/>
          <a:lstStyle/>
          <a:p>
            <a:pPr marL="350838" indent="-350838" algn="l">
              <a:lnSpc>
                <a:spcPct val="90000"/>
              </a:lnSpc>
              <a:buFont typeface="Symbol" pitchFamily="18" charset="2"/>
              <a:buChar char="·"/>
            </a:pPr>
            <a:r>
              <a:rPr lang="en-US" sz="2400" dirty="0" smtClean="0">
                <a:sym typeface="Symbol" pitchFamily="18" charset="2"/>
              </a:rPr>
              <a:t>High-level Impact Evaluation</a:t>
            </a:r>
          </a:p>
          <a:p>
            <a:pPr marL="350838" indent="-350838" algn="l">
              <a:lnSpc>
                <a:spcPct val="90000"/>
              </a:lnSpc>
              <a:buFont typeface="Symbol" pitchFamily="18" charset="2"/>
              <a:buChar char="·"/>
            </a:pPr>
            <a:r>
              <a:rPr lang="en-US" sz="2400" dirty="0" smtClean="0">
                <a:sym typeface="Symbol" pitchFamily="18" charset="2"/>
              </a:rPr>
              <a:t>Poverty and Inequality</a:t>
            </a:r>
            <a:endParaRPr lang="en-US" sz="2400" dirty="0">
              <a:sym typeface="Symbol" pitchFamily="18" charset="2"/>
            </a:endParaRPr>
          </a:p>
          <a:p>
            <a:pPr marL="350838" indent="-350838" algn="l">
              <a:lnSpc>
                <a:spcPct val="90000"/>
              </a:lnSpc>
              <a:buFont typeface="Symbol" pitchFamily="18" charset="2"/>
              <a:buChar char="·"/>
            </a:pPr>
            <a:r>
              <a:rPr lang="en-US" sz="2400" dirty="0" smtClean="0">
                <a:sym typeface="Symbol" pitchFamily="18" charset="2"/>
              </a:rPr>
              <a:t>Migration</a:t>
            </a:r>
            <a:r>
              <a:rPr lang="en-US" sz="2400" dirty="0">
                <a:sym typeface="Symbol" pitchFamily="18" charset="2"/>
              </a:rPr>
              <a:t>, human capital and development</a:t>
            </a:r>
          </a:p>
          <a:p>
            <a:pPr marL="350838" indent="-350838" algn="l">
              <a:lnSpc>
                <a:spcPct val="90000"/>
              </a:lnSpc>
              <a:buFont typeface="Symbol" pitchFamily="18" charset="2"/>
              <a:buChar char="·"/>
            </a:pPr>
            <a:r>
              <a:rPr lang="en-US" sz="2400" dirty="0" smtClean="0">
                <a:sym typeface="Symbol" pitchFamily="18" charset="2"/>
              </a:rPr>
              <a:t>Environment-development </a:t>
            </a:r>
            <a:r>
              <a:rPr lang="en-US" sz="2400" dirty="0">
                <a:sym typeface="Symbol" pitchFamily="18" charset="2"/>
              </a:rPr>
              <a:t>interactions (CGD, resource extraction)</a:t>
            </a:r>
          </a:p>
          <a:p>
            <a:pPr marL="350838" indent="-350838" algn="l">
              <a:lnSpc>
                <a:spcPct val="90000"/>
              </a:lnSpc>
              <a:buFont typeface="Symbol" pitchFamily="18" charset="2"/>
              <a:buChar char="·"/>
            </a:pPr>
            <a:r>
              <a:rPr lang="en-US" sz="2400" dirty="0">
                <a:sym typeface="Symbol" pitchFamily="18" charset="2"/>
              </a:rPr>
              <a:t>Gender</a:t>
            </a:r>
          </a:p>
          <a:p>
            <a:pPr marL="350838" indent="-350838" algn="l">
              <a:lnSpc>
                <a:spcPct val="90000"/>
              </a:lnSpc>
              <a:buFont typeface="Symbol" pitchFamily="18" charset="2"/>
              <a:buChar char="·"/>
            </a:pPr>
            <a:r>
              <a:rPr lang="en-US" sz="2400" dirty="0">
                <a:sym typeface="Symbol" pitchFamily="18" charset="2"/>
              </a:rPr>
              <a:t>REAP/PRECESAM/ENHRUM </a:t>
            </a:r>
            <a:endParaRPr lang="en-US" sz="2400" dirty="0" smtClean="0">
              <a:sym typeface="Symbol" pitchFamily="18" charset="2"/>
            </a:endParaRPr>
          </a:p>
          <a:p>
            <a:pPr marL="350838" indent="-350838" algn="l">
              <a:lnSpc>
                <a:spcPct val="90000"/>
              </a:lnSpc>
              <a:buFont typeface="Symbol" pitchFamily="18" charset="2"/>
              <a:buChar char="·"/>
            </a:pPr>
            <a:r>
              <a:rPr lang="en-US" sz="2400" dirty="0" smtClean="0">
                <a:sym typeface="Symbol" pitchFamily="18" charset="2"/>
              </a:rPr>
              <a:t>Editor, </a:t>
            </a:r>
            <a:r>
              <a:rPr lang="en-US" sz="2400" i="1" dirty="0" smtClean="0">
                <a:sym typeface="Symbol" pitchFamily="18" charset="2"/>
              </a:rPr>
              <a:t>Am J Ag Econ</a:t>
            </a:r>
            <a:endParaRPr lang="en-US" sz="2400" i="1" dirty="0">
              <a:sym typeface="Symbol" pitchFamily="18" charset="2"/>
            </a:endParaRPr>
          </a:p>
          <a:p>
            <a:pPr marL="350838" indent="-350838" algn="l">
              <a:lnSpc>
                <a:spcPct val="90000"/>
              </a:lnSpc>
              <a:buFont typeface="Symbol" pitchFamily="18" charset="2"/>
              <a:buNone/>
            </a:pPr>
            <a:r>
              <a:rPr lang="en-US" sz="2400" dirty="0">
                <a:sym typeface="Symbol" pitchFamily="18" charset="2"/>
              </a:rPr>
              <a:t>	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648200"/>
            <a:ext cx="13208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114800"/>
            <a:ext cx="1270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4724400"/>
            <a:ext cx="1270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4114800"/>
            <a:ext cx="1258888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62" name="Group 14"/>
          <p:cNvGrpSpPr>
            <a:grpSpLocks/>
          </p:cNvGrpSpPr>
          <p:nvPr/>
        </p:nvGrpSpPr>
        <p:grpSpPr bwMode="auto">
          <a:xfrm>
            <a:off x="6096000" y="3048000"/>
            <a:ext cx="1447800" cy="787400"/>
            <a:chOff x="4128" y="3600"/>
            <a:chExt cx="912" cy="496"/>
          </a:xfrm>
        </p:grpSpPr>
        <p:pic>
          <p:nvPicPr>
            <p:cNvPr id="2063" name="Picture 15" descr="precesam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8" y="3600"/>
              <a:ext cx="672" cy="4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64" name="Picture 16" descr="Colmex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8" y="3600"/>
              <a:ext cx="268" cy="4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C:\Users\jetaylor\Pictures\Ed Pics\Yangtz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773" y="247650"/>
            <a:ext cx="2344117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392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772400" cy="762000"/>
          </a:xfrm>
        </p:spPr>
        <p:txBody>
          <a:bodyPr/>
          <a:lstStyle/>
          <a:p>
            <a:r>
              <a:rPr lang="en-US" dirty="0" smtClean="0"/>
              <a:t>What Is Poor?</a:t>
            </a:r>
            <a:endParaRPr lang="en-US" dirty="0"/>
          </a:p>
        </p:txBody>
      </p:sp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990600"/>
            <a:ext cx="5281612" cy="5695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4"/>
          <p:cNvSpPr/>
          <p:nvPr/>
        </p:nvSpPr>
        <p:spPr bwMode="auto">
          <a:xfrm>
            <a:off x="1752600" y="838200"/>
            <a:ext cx="5943600" cy="2286000"/>
          </a:xfrm>
          <a:prstGeom prst="ellipse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258285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533400"/>
            <a:ext cx="7772400" cy="1143000"/>
          </a:xfrm>
        </p:spPr>
        <p:txBody>
          <a:bodyPr/>
          <a:lstStyle/>
          <a:p>
            <a:r>
              <a:rPr lang="en-US" dirty="0" smtClean="0"/>
              <a:t>A Social Cash Transfer Program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93775" y="2590800"/>
            <a:ext cx="71628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“Improve the living standards of Orphans and Vulnerable Children (OVC</a:t>
            </a:r>
            <a:r>
              <a:rPr lang="en-US" sz="3200" dirty="0" smtClean="0">
                <a:solidFill>
                  <a:schemeClr val="tx1"/>
                </a:solidFill>
              </a:rPr>
              <a:t>)”</a:t>
            </a:r>
          </a:p>
          <a:p>
            <a:endParaRPr lang="en-US" sz="3200" dirty="0"/>
          </a:p>
          <a:p>
            <a:r>
              <a:rPr lang="en-US" sz="3200" dirty="0" smtClean="0">
                <a:solidFill>
                  <a:schemeClr val="tx1"/>
                </a:solidFill>
              </a:rPr>
              <a:t>UNICEF with country government</a:t>
            </a:r>
          </a:p>
          <a:p>
            <a:endParaRPr lang="en-US" sz="3200" dirty="0"/>
          </a:p>
          <a:p>
            <a:r>
              <a:rPr lang="en-US" sz="3200" dirty="0" smtClean="0">
                <a:solidFill>
                  <a:schemeClr val="tx1"/>
                </a:solidFill>
              </a:rPr>
              <a:t>One of seven programs like it in Sub-Saharan Africa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00400" y="1752600"/>
            <a:ext cx="337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Main Goal:</a:t>
            </a:r>
          </a:p>
        </p:txBody>
      </p:sp>
    </p:spTree>
    <p:extLst>
      <p:ext uri="{BB962C8B-B14F-4D97-AF65-F5344CB8AC3E}">
        <p14:creationId xmlns:p14="http://schemas.microsoft.com/office/powerpoint/2010/main" val="8568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886"/>
    </mc:Choice>
    <mc:Fallback xmlns="">
      <p:transition spd="slow" advTm="25886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Transfer Scheme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Unconditional social cash </a:t>
            </a:r>
            <a:r>
              <a:rPr lang="en-US" dirty="0"/>
              <a:t>transfer </a:t>
            </a:r>
            <a:r>
              <a:rPr lang="en-US" dirty="0" smtClean="0"/>
              <a:t>(SCT)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/>
              <a:t>Targeted </a:t>
            </a:r>
            <a:r>
              <a:rPr lang="en-US" sz="2800" dirty="0"/>
              <a:t>to poor and vulnerable </a:t>
            </a:r>
            <a:r>
              <a:rPr lang="en-US" sz="2800" dirty="0" smtClean="0"/>
              <a:t>households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Asset poor, labor poor, often elderly and infirm, many child-headed households 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About US$50 </a:t>
            </a:r>
            <a:r>
              <a:rPr lang="en-US" dirty="0"/>
              <a:t>per quarter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/>
              <a:t>Represents about 30% of income for the treated households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88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14"/>
    </mc:Choice>
    <mc:Fallback xmlns="">
      <p:transition spd="slow" advTm="29714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Protection vs. Production?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dirty="0" smtClean="0"/>
              <a:t>Should countries spend scarce resources on SCTs?</a:t>
            </a:r>
          </a:p>
          <a:p>
            <a:r>
              <a:rPr lang="en-US" dirty="0" smtClean="0"/>
              <a:t>…or should they spend them on productive programs?</a:t>
            </a:r>
          </a:p>
          <a:p>
            <a:pPr lvl="1"/>
            <a:r>
              <a:rPr lang="en-US" dirty="0" smtClean="0"/>
              <a:t>New crop technologies, input subsidies, crop price supports, extension </a:t>
            </a:r>
            <a:endParaRPr lang="en-US" dirty="0"/>
          </a:p>
          <a:p>
            <a:r>
              <a:rPr lang="en-US" dirty="0" smtClean="0"/>
              <a:t>The big question UNICEF and African governments face</a:t>
            </a:r>
          </a:p>
          <a:p>
            <a:pPr marL="0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652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14"/>
    </mc:Choice>
    <mc:Fallback xmlns="">
      <p:transition spd="slow" advTm="29714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533400"/>
            <a:ext cx="85344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Q: What Happens When A Transfer Hits the Target Household?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6603" y="1981200"/>
            <a:ext cx="4056797" cy="9144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 A: It Spends It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3895905"/>
              </p:ext>
            </p:extLst>
          </p:nvPr>
        </p:nvGraphicFramePr>
        <p:xfrm>
          <a:off x="381000" y="2758592"/>
          <a:ext cx="81534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6020"/>
                <a:gridCol w="1426845"/>
                <a:gridCol w="1426845"/>
                <a:gridCol w="1426845"/>
                <a:gridCol w="1426845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Expenditure shares on: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Crop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Livestock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Retail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33%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Production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ROW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309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1"/>
    </mc:Choice>
    <mc:Fallback xmlns="">
      <p:transition spd="slow" advTm="226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reeform 2"/>
          <p:cNvSpPr>
            <a:spLocks/>
          </p:cNvSpPr>
          <p:nvPr/>
        </p:nvSpPr>
        <p:spPr bwMode="auto">
          <a:xfrm flipH="1">
            <a:off x="762000" y="549275"/>
            <a:ext cx="199968" cy="35559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57" y="942521"/>
            <a:ext cx="72412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Text Box 9"/>
          <p:cNvSpPr txBox="1">
            <a:spLocks noChangeArrowheads="1"/>
          </p:cNvSpPr>
          <p:nvPr/>
        </p:nvSpPr>
        <p:spPr bwMode="auto">
          <a:xfrm>
            <a:off x="89891" y="14287"/>
            <a:ext cx="154418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i="0" dirty="0" smtClean="0"/>
              <a:t>Transfer</a:t>
            </a:r>
            <a:endParaRPr lang="en-US" sz="2800" i="0" dirty="0"/>
          </a:p>
        </p:txBody>
      </p:sp>
      <p:pic>
        <p:nvPicPr>
          <p:cNvPr id="58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722" y="4978616"/>
            <a:ext cx="702876" cy="467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Oval 58"/>
          <p:cNvSpPr/>
          <p:nvPr/>
        </p:nvSpPr>
        <p:spPr bwMode="auto">
          <a:xfrm>
            <a:off x="7503764" y="4740457"/>
            <a:ext cx="958932" cy="857278"/>
          </a:xfrm>
          <a:prstGeom prst="ellipse">
            <a:avLst/>
          </a:prstGeom>
          <a:noFill/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1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sp>
        <p:nvSpPr>
          <p:cNvPr id="60" name="Text Box 9"/>
          <p:cNvSpPr txBox="1">
            <a:spLocks noChangeArrowheads="1"/>
          </p:cNvSpPr>
          <p:nvPr/>
        </p:nvSpPr>
        <p:spPr bwMode="auto">
          <a:xfrm>
            <a:off x="7305561" y="4035944"/>
            <a:ext cx="16721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i="0" dirty="0" smtClean="0">
                <a:solidFill>
                  <a:srgbClr val="0070C0"/>
                </a:solidFill>
              </a:rPr>
              <a:t>Control</a:t>
            </a:r>
            <a:endParaRPr lang="en-US" sz="2800" i="0" dirty="0">
              <a:solidFill>
                <a:srgbClr val="0070C0"/>
              </a:solidFill>
            </a:endParaRPr>
          </a:p>
        </p:txBody>
      </p:sp>
      <p:sp>
        <p:nvSpPr>
          <p:cNvPr id="61" name="Freeform 2"/>
          <p:cNvSpPr>
            <a:spLocks/>
          </p:cNvSpPr>
          <p:nvPr/>
        </p:nvSpPr>
        <p:spPr bwMode="auto">
          <a:xfrm rot="3135293" flipH="1">
            <a:off x="7879725" y="4585468"/>
            <a:ext cx="360885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70C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>
              <a:solidFill>
                <a:srgbClr val="0070C0"/>
              </a:solidFill>
            </a:endParaRPr>
          </a:p>
        </p:txBody>
      </p:sp>
      <p:sp>
        <p:nvSpPr>
          <p:cNvPr id="62" name="Freeform 2"/>
          <p:cNvSpPr>
            <a:spLocks/>
          </p:cNvSpPr>
          <p:nvPr/>
        </p:nvSpPr>
        <p:spPr bwMode="auto">
          <a:xfrm rot="5757287" flipH="1">
            <a:off x="1445784" y="802060"/>
            <a:ext cx="360885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B05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3" name="Text Box 9"/>
          <p:cNvSpPr txBox="1">
            <a:spLocks noChangeArrowheads="1"/>
          </p:cNvSpPr>
          <p:nvPr/>
        </p:nvSpPr>
        <p:spPr bwMode="auto">
          <a:xfrm>
            <a:off x="1576322" y="251592"/>
            <a:ext cx="167215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400" i="0" dirty="0" smtClean="0">
                <a:solidFill>
                  <a:srgbClr val="00B050"/>
                </a:solidFill>
              </a:rPr>
              <a:t>Treatment</a:t>
            </a:r>
            <a:endParaRPr lang="en-US" sz="2800" i="0" dirty="0">
              <a:solidFill>
                <a:srgbClr val="00B050"/>
              </a:solidFill>
            </a:endParaRPr>
          </a:p>
        </p:txBody>
      </p:sp>
      <p:sp>
        <p:nvSpPr>
          <p:cNvPr id="64" name="Oval 63"/>
          <p:cNvSpPr/>
          <p:nvPr/>
        </p:nvSpPr>
        <p:spPr bwMode="auto">
          <a:xfrm>
            <a:off x="544285" y="835587"/>
            <a:ext cx="1205706" cy="1056720"/>
          </a:xfrm>
          <a:prstGeom prst="ellipse">
            <a:avLst/>
          </a:prstGeom>
          <a:noFill/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1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811630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reeform 2"/>
          <p:cNvSpPr>
            <a:spLocks/>
          </p:cNvSpPr>
          <p:nvPr/>
        </p:nvSpPr>
        <p:spPr bwMode="auto">
          <a:xfrm flipH="1">
            <a:off x="762000" y="549275"/>
            <a:ext cx="199968" cy="35559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93" name="Line 33"/>
          <p:cNvSpPr>
            <a:spLocks noChangeShapeType="1"/>
          </p:cNvSpPr>
          <p:nvPr/>
        </p:nvSpPr>
        <p:spPr bwMode="auto">
          <a:xfrm>
            <a:off x="1634076" y="1567716"/>
            <a:ext cx="342020" cy="0"/>
          </a:xfrm>
          <a:prstGeom prst="line">
            <a:avLst/>
          </a:prstGeom>
          <a:noFill/>
          <a:ln w="9525">
            <a:solidFill>
              <a:srgbClr val="00206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" name="Text Box 9"/>
          <p:cNvSpPr txBox="1">
            <a:spLocks noChangeArrowheads="1"/>
          </p:cNvSpPr>
          <p:nvPr/>
        </p:nvSpPr>
        <p:spPr bwMode="auto">
          <a:xfrm>
            <a:off x="89891" y="14287"/>
            <a:ext cx="154418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i="0" dirty="0" smtClean="0">
                <a:solidFill>
                  <a:schemeClr val="tx1"/>
                </a:solidFill>
              </a:rPr>
              <a:t>Transfer</a:t>
            </a:r>
            <a:endParaRPr lang="en-US" sz="2800" i="0" dirty="0">
              <a:solidFill>
                <a:schemeClr val="tx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57" y="942521"/>
            <a:ext cx="72412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136" y="1810658"/>
            <a:ext cx="512153" cy="62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223" y="1061798"/>
            <a:ext cx="467409" cy="74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Freeform 2"/>
          <p:cNvSpPr>
            <a:spLocks/>
          </p:cNvSpPr>
          <p:nvPr/>
        </p:nvSpPr>
        <p:spPr bwMode="auto">
          <a:xfrm flipH="1">
            <a:off x="1444200" y="1651001"/>
            <a:ext cx="360885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Freeform 2"/>
          <p:cNvSpPr>
            <a:spLocks/>
          </p:cNvSpPr>
          <p:nvPr/>
        </p:nvSpPr>
        <p:spPr bwMode="auto">
          <a:xfrm flipH="1">
            <a:off x="1182121" y="1872336"/>
            <a:ext cx="571371" cy="1150257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1416519" y="2760603"/>
            <a:ext cx="1562175" cy="936479"/>
            <a:chOff x="1416519" y="2760603"/>
            <a:chExt cx="1562175" cy="936479"/>
          </a:xfrm>
        </p:grpSpPr>
        <p:pic>
          <p:nvPicPr>
            <p:cNvPr id="7173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6519" y="3124200"/>
              <a:ext cx="1114113" cy="5728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4154" y="2760603"/>
              <a:ext cx="594540" cy="7216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8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722" y="4978616"/>
            <a:ext cx="702876" cy="467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Oval 42"/>
          <p:cNvSpPr/>
          <p:nvPr/>
        </p:nvSpPr>
        <p:spPr bwMode="auto">
          <a:xfrm>
            <a:off x="7503764" y="4740457"/>
            <a:ext cx="958932" cy="857278"/>
          </a:xfrm>
          <a:prstGeom prst="ellipse">
            <a:avLst/>
          </a:prstGeom>
          <a:noFill/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1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sp>
        <p:nvSpPr>
          <p:cNvPr id="45" name="Text Box 9"/>
          <p:cNvSpPr txBox="1">
            <a:spLocks noChangeArrowheads="1"/>
          </p:cNvSpPr>
          <p:nvPr/>
        </p:nvSpPr>
        <p:spPr bwMode="auto">
          <a:xfrm>
            <a:off x="7305561" y="4035944"/>
            <a:ext cx="16721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i="0" dirty="0" smtClean="0">
                <a:solidFill>
                  <a:srgbClr val="0070C0"/>
                </a:solidFill>
              </a:rPr>
              <a:t>Control</a:t>
            </a:r>
            <a:endParaRPr lang="en-US" sz="2800" i="0" dirty="0">
              <a:solidFill>
                <a:srgbClr val="0070C0"/>
              </a:solidFill>
            </a:endParaRPr>
          </a:p>
        </p:txBody>
      </p:sp>
      <p:sp>
        <p:nvSpPr>
          <p:cNvPr id="46" name="Freeform 2"/>
          <p:cNvSpPr>
            <a:spLocks/>
          </p:cNvSpPr>
          <p:nvPr/>
        </p:nvSpPr>
        <p:spPr bwMode="auto">
          <a:xfrm rot="3135293" flipH="1">
            <a:off x="7879725" y="4585468"/>
            <a:ext cx="360885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70C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>
              <a:solidFill>
                <a:srgbClr val="0070C0"/>
              </a:solidFill>
            </a:endParaRPr>
          </a:p>
        </p:txBody>
      </p:sp>
      <p:sp>
        <p:nvSpPr>
          <p:cNvPr id="47" name="Freeform 2"/>
          <p:cNvSpPr>
            <a:spLocks/>
          </p:cNvSpPr>
          <p:nvPr/>
        </p:nvSpPr>
        <p:spPr bwMode="auto">
          <a:xfrm rot="5757287" flipH="1">
            <a:off x="1445784" y="802060"/>
            <a:ext cx="360885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B05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 Box 9"/>
          <p:cNvSpPr txBox="1">
            <a:spLocks noChangeArrowheads="1"/>
          </p:cNvSpPr>
          <p:nvPr/>
        </p:nvSpPr>
        <p:spPr bwMode="auto">
          <a:xfrm>
            <a:off x="1576322" y="251592"/>
            <a:ext cx="167215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400" i="0" dirty="0" smtClean="0">
                <a:solidFill>
                  <a:srgbClr val="00B050"/>
                </a:solidFill>
              </a:rPr>
              <a:t>Treatment</a:t>
            </a:r>
            <a:endParaRPr lang="en-US" sz="2800" i="0" dirty="0">
              <a:solidFill>
                <a:srgbClr val="00B050"/>
              </a:solidFill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544285" y="835587"/>
            <a:ext cx="1205706" cy="1056720"/>
          </a:xfrm>
          <a:prstGeom prst="ellipse">
            <a:avLst/>
          </a:prstGeom>
          <a:noFill/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1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66408" y="922671"/>
            <a:ext cx="630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T,NT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  <p:pic>
        <p:nvPicPr>
          <p:cNvPr id="21" name="Picture 1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804" y="1250838"/>
            <a:ext cx="1016092" cy="112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Freeform 2"/>
          <p:cNvSpPr>
            <a:spLocks/>
          </p:cNvSpPr>
          <p:nvPr/>
        </p:nvSpPr>
        <p:spPr bwMode="auto">
          <a:xfrm rot="21234876" flipH="1">
            <a:off x="2315450" y="1903004"/>
            <a:ext cx="580997" cy="4571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1705881" y="2346880"/>
            <a:ext cx="630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T, T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68558391"/>
      </p:ext>
    </p:extLst>
  </p:cSld>
  <p:clrMapOvr>
    <a:masterClrMapping/>
  </p:clrMapOvr>
  <p:transition spd="med" advTm="6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93" grpId="0" animBg="1"/>
      <p:bldP spid="25" grpId="0" animBg="1"/>
      <p:bldP spid="22" grpId="0" animBg="1"/>
      <p:bldP spid="4" grpId="0"/>
      <p:bldP spid="23" grpId="0" animBg="1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reeform 2"/>
          <p:cNvSpPr>
            <a:spLocks/>
          </p:cNvSpPr>
          <p:nvPr/>
        </p:nvSpPr>
        <p:spPr bwMode="auto">
          <a:xfrm flipH="1">
            <a:off x="762000" y="549275"/>
            <a:ext cx="199968" cy="35559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93" name="Line 33"/>
          <p:cNvSpPr>
            <a:spLocks noChangeShapeType="1"/>
          </p:cNvSpPr>
          <p:nvPr/>
        </p:nvSpPr>
        <p:spPr bwMode="auto">
          <a:xfrm>
            <a:off x="1634076" y="1567716"/>
            <a:ext cx="342020" cy="0"/>
          </a:xfrm>
          <a:prstGeom prst="line">
            <a:avLst/>
          </a:prstGeom>
          <a:noFill/>
          <a:ln w="9525">
            <a:solidFill>
              <a:srgbClr val="00206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" name="Text Box 9"/>
          <p:cNvSpPr txBox="1">
            <a:spLocks noChangeArrowheads="1"/>
          </p:cNvSpPr>
          <p:nvPr/>
        </p:nvSpPr>
        <p:spPr bwMode="auto">
          <a:xfrm>
            <a:off x="89891" y="14287"/>
            <a:ext cx="154418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i="0" dirty="0" smtClean="0">
                <a:solidFill>
                  <a:schemeClr val="tx1"/>
                </a:solidFill>
              </a:rPr>
              <a:t>Transfer</a:t>
            </a:r>
            <a:endParaRPr lang="en-US" sz="2800" i="0" dirty="0">
              <a:solidFill>
                <a:schemeClr val="tx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57" y="942521"/>
            <a:ext cx="72412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136" y="1810658"/>
            <a:ext cx="512153" cy="62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6979087" y="2573612"/>
            <a:ext cx="1824038" cy="1479849"/>
            <a:chOff x="7001863" y="2739855"/>
            <a:chExt cx="1824038" cy="1479849"/>
          </a:xfrm>
        </p:grpSpPr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1863" y="2739855"/>
              <a:ext cx="1824038" cy="8755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174" name="Picture 6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5407" y="3524947"/>
              <a:ext cx="904182" cy="6947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4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223" y="1061798"/>
            <a:ext cx="467409" cy="74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Freeform 2"/>
          <p:cNvSpPr>
            <a:spLocks/>
          </p:cNvSpPr>
          <p:nvPr/>
        </p:nvSpPr>
        <p:spPr bwMode="auto">
          <a:xfrm flipH="1">
            <a:off x="1444200" y="1651001"/>
            <a:ext cx="360885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20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804" y="1250838"/>
            <a:ext cx="1016092" cy="112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Freeform 2"/>
          <p:cNvSpPr>
            <a:spLocks/>
          </p:cNvSpPr>
          <p:nvPr/>
        </p:nvSpPr>
        <p:spPr bwMode="auto">
          <a:xfrm rot="21234876" flipH="1">
            <a:off x="2315450" y="1903004"/>
            <a:ext cx="580997" cy="4571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Freeform 2"/>
          <p:cNvSpPr>
            <a:spLocks/>
          </p:cNvSpPr>
          <p:nvPr/>
        </p:nvSpPr>
        <p:spPr bwMode="auto">
          <a:xfrm flipH="1">
            <a:off x="1182121" y="1872336"/>
            <a:ext cx="571371" cy="1150257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1416519" y="2760603"/>
            <a:ext cx="1562175" cy="936479"/>
            <a:chOff x="1416519" y="2760603"/>
            <a:chExt cx="1562175" cy="936479"/>
          </a:xfrm>
        </p:grpSpPr>
        <p:pic>
          <p:nvPicPr>
            <p:cNvPr id="7173" name="Picture 5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6519" y="3124200"/>
              <a:ext cx="1114113" cy="5728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4154" y="2760603"/>
              <a:ext cx="594540" cy="7216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7" name="Freeform 2"/>
          <p:cNvSpPr>
            <a:spLocks/>
          </p:cNvSpPr>
          <p:nvPr/>
        </p:nvSpPr>
        <p:spPr bwMode="auto">
          <a:xfrm flipH="1">
            <a:off x="2789504" y="3787961"/>
            <a:ext cx="670651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Freeform 2"/>
          <p:cNvSpPr>
            <a:spLocks/>
          </p:cNvSpPr>
          <p:nvPr/>
        </p:nvSpPr>
        <p:spPr bwMode="auto">
          <a:xfrm>
            <a:off x="2978694" y="2483492"/>
            <a:ext cx="297905" cy="512727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" name="Freeform 2"/>
          <p:cNvSpPr>
            <a:spLocks/>
          </p:cNvSpPr>
          <p:nvPr/>
        </p:nvSpPr>
        <p:spPr bwMode="auto">
          <a:xfrm rot="21234876" flipH="1">
            <a:off x="6420079" y="3875769"/>
            <a:ext cx="580997" cy="4571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1692434" y="4001047"/>
            <a:ext cx="988990" cy="1239646"/>
            <a:chOff x="1692434" y="4059103"/>
            <a:chExt cx="988990" cy="1239646"/>
          </a:xfrm>
        </p:grpSpPr>
        <p:sp>
          <p:nvSpPr>
            <p:cNvPr id="15402" name="Text Box 42"/>
            <p:cNvSpPr txBox="1">
              <a:spLocks noChangeArrowheads="1"/>
            </p:cNvSpPr>
            <p:nvPr/>
          </p:nvSpPr>
          <p:spPr bwMode="auto">
            <a:xfrm>
              <a:off x="1692434" y="4713974"/>
              <a:ext cx="98899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i="0" dirty="0" smtClean="0"/>
                <a:t>Rest of Lesotho</a:t>
              </a:r>
            </a:p>
          </p:txBody>
        </p:sp>
        <p:sp>
          <p:nvSpPr>
            <p:cNvPr id="36" name="Freeform 2"/>
            <p:cNvSpPr>
              <a:spLocks/>
            </p:cNvSpPr>
            <p:nvPr/>
          </p:nvSpPr>
          <p:spPr bwMode="auto">
            <a:xfrm rot="1970475" flipH="1">
              <a:off x="1863876" y="4059103"/>
              <a:ext cx="398693" cy="593014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692434" y="5399109"/>
            <a:ext cx="838198" cy="1261504"/>
            <a:chOff x="1692434" y="4059103"/>
            <a:chExt cx="838198" cy="1239646"/>
          </a:xfrm>
        </p:grpSpPr>
        <p:sp>
          <p:nvSpPr>
            <p:cNvPr id="40" name="Text Box 42"/>
            <p:cNvSpPr txBox="1">
              <a:spLocks noChangeArrowheads="1"/>
            </p:cNvSpPr>
            <p:nvPr/>
          </p:nvSpPr>
          <p:spPr bwMode="auto">
            <a:xfrm>
              <a:off x="1692434" y="4713974"/>
              <a:ext cx="83819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i="0" dirty="0" smtClean="0"/>
                <a:t>Rest of World</a:t>
              </a:r>
            </a:p>
          </p:txBody>
        </p:sp>
        <p:sp>
          <p:nvSpPr>
            <p:cNvPr id="44" name="Freeform 2"/>
            <p:cNvSpPr>
              <a:spLocks/>
            </p:cNvSpPr>
            <p:nvPr/>
          </p:nvSpPr>
          <p:spPr bwMode="auto">
            <a:xfrm rot="1970475" flipH="1">
              <a:off x="1863876" y="4059103"/>
              <a:ext cx="398693" cy="593014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6" name="Freeform 2"/>
          <p:cNvSpPr>
            <a:spLocks/>
          </p:cNvSpPr>
          <p:nvPr/>
        </p:nvSpPr>
        <p:spPr bwMode="auto">
          <a:xfrm flipH="1">
            <a:off x="2978694" y="4710883"/>
            <a:ext cx="512216" cy="458341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8" name="Group 37"/>
          <p:cNvGrpSpPr/>
          <p:nvPr/>
        </p:nvGrpSpPr>
        <p:grpSpPr>
          <a:xfrm>
            <a:off x="3237367" y="5467216"/>
            <a:ext cx="1048437" cy="1003057"/>
            <a:chOff x="3237367" y="5467216"/>
            <a:chExt cx="1048437" cy="1003057"/>
          </a:xfrm>
        </p:grpSpPr>
        <p:grpSp>
          <p:nvGrpSpPr>
            <p:cNvPr id="43" name="Group 42"/>
            <p:cNvGrpSpPr/>
            <p:nvPr/>
          </p:nvGrpSpPr>
          <p:grpSpPr>
            <a:xfrm>
              <a:off x="3237367" y="5467216"/>
              <a:ext cx="540391" cy="538139"/>
              <a:chOff x="5450087" y="1105487"/>
              <a:chExt cx="911212" cy="1042964"/>
            </a:xfrm>
          </p:grpSpPr>
          <p:pic>
            <p:nvPicPr>
              <p:cNvPr id="46" name="Picture 5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50087" y="1411825"/>
                <a:ext cx="433557" cy="5297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7" name="Picture 5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48886" y="1105487"/>
                <a:ext cx="414018" cy="5059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8" name="Picture 5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96989" y="1703274"/>
                <a:ext cx="364310" cy="4451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45" name="Picture 12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7758" y="5905917"/>
              <a:ext cx="508046" cy="5643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9" name="Picture 7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722" y="4978616"/>
            <a:ext cx="702876" cy="467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Oval 49"/>
          <p:cNvSpPr/>
          <p:nvPr/>
        </p:nvSpPr>
        <p:spPr bwMode="auto">
          <a:xfrm>
            <a:off x="7503764" y="4740457"/>
            <a:ext cx="958932" cy="857278"/>
          </a:xfrm>
          <a:prstGeom prst="ellipse">
            <a:avLst/>
          </a:prstGeom>
          <a:noFill/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1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sp>
        <p:nvSpPr>
          <p:cNvPr id="51" name="Text Box 9"/>
          <p:cNvSpPr txBox="1">
            <a:spLocks noChangeArrowheads="1"/>
          </p:cNvSpPr>
          <p:nvPr/>
        </p:nvSpPr>
        <p:spPr bwMode="auto">
          <a:xfrm>
            <a:off x="7305561" y="4035944"/>
            <a:ext cx="16721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i="0" dirty="0" smtClean="0">
                <a:solidFill>
                  <a:srgbClr val="0070C0"/>
                </a:solidFill>
              </a:rPr>
              <a:t>Control</a:t>
            </a:r>
            <a:endParaRPr lang="en-US" sz="2800" i="0" dirty="0">
              <a:solidFill>
                <a:srgbClr val="0070C0"/>
              </a:solidFill>
            </a:endParaRPr>
          </a:p>
        </p:txBody>
      </p:sp>
      <p:sp>
        <p:nvSpPr>
          <p:cNvPr id="52" name="Freeform 2"/>
          <p:cNvSpPr>
            <a:spLocks/>
          </p:cNvSpPr>
          <p:nvPr/>
        </p:nvSpPr>
        <p:spPr bwMode="auto">
          <a:xfrm rot="3135293" flipH="1">
            <a:off x="7879725" y="4585468"/>
            <a:ext cx="360885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70C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Freeform 2"/>
          <p:cNvSpPr>
            <a:spLocks/>
          </p:cNvSpPr>
          <p:nvPr/>
        </p:nvSpPr>
        <p:spPr bwMode="auto">
          <a:xfrm rot="5757287" flipH="1">
            <a:off x="1445784" y="802060"/>
            <a:ext cx="360885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B05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Text Box 9"/>
          <p:cNvSpPr txBox="1">
            <a:spLocks noChangeArrowheads="1"/>
          </p:cNvSpPr>
          <p:nvPr/>
        </p:nvSpPr>
        <p:spPr bwMode="auto">
          <a:xfrm>
            <a:off x="1576322" y="251592"/>
            <a:ext cx="167215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400" i="0" dirty="0" smtClean="0">
                <a:solidFill>
                  <a:srgbClr val="00B050"/>
                </a:solidFill>
              </a:rPr>
              <a:t>Treatment</a:t>
            </a:r>
            <a:endParaRPr lang="en-US" sz="2800" i="0" dirty="0">
              <a:solidFill>
                <a:srgbClr val="00B050"/>
              </a:solidFill>
            </a:endParaRPr>
          </a:p>
        </p:txBody>
      </p:sp>
      <p:sp>
        <p:nvSpPr>
          <p:cNvPr id="59" name="Oval 58"/>
          <p:cNvSpPr/>
          <p:nvPr/>
        </p:nvSpPr>
        <p:spPr bwMode="auto">
          <a:xfrm>
            <a:off x="544285" y="835587"/>
            <a:ext cx="1205706" cy="1056720"/>
          </a:xfrm>
          <a:prstGeom prst="ellipse">
            <a:avLst/>
          </a:prstGeom>
          <a:noFill/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1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5097074" y="3587061"/>
            <a:ext cx="838069" cy="631631"/>
            <a:chOff x="5678016" y="4083051"/>
            <a:chExt cx="1221614" cy="1228646"/>
          </a:xfrm>
        </p:grpSpPr>
        <p:pic>
          <p:nvPicPr>
            <p:cNvPr id="54" name="Picture 9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8016" y="4395487"/>
              <a:ext cx="610807" cy="6108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5" name="Picture 9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6572" y="4083051"/>
              <a:ext cx="610807" cy="6108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0" name="Picture 9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8823" y="4700890"/>
              <a:ext cx="610807" cy="6108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1" name="Group 60"/>
          <p:cNvGrpSpPr/>
          <p:nvPr/>
        </p:nvGrpSpPr>
        <p:grpSpPr>
          <a:xfrm>
            <a:off x="3777758" y="4045134"/>
            <a:ext cx="1415495" cy="903171"/>
            <a:chOff x="4034342" y="4045135"/>
            <a:chExt cx="889185" cy="531390"/>
          </a:xfrm>
        </p:grpSpPr>
        <p:pic>
          <p:nvPicPr>
            <p:cNvPr id="62" name="Picture 7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4342" y="4082390"/>
              <a:ext cx="743314" cy="4941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3" name="Picture 2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1785" y="4045135"/>
              <a:ext cx="291742" cy="335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4" name="TextBox 63"/>
          <p:cNvSpPr txBox="1"/>
          <p:nvPr/>
        </p:nvSpPr>
        <p:spPr>
          <a:xfrm>
            <a:off x="1666408" y="914400"/>
            <a:ext cx="630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T,NT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147718" y="2526210"/>
            <a:ext cx="83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NT,NT’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  <p:sp>
        <p:nvSpPr>
          <p:cNvPr id="69" name="Oval 68"/>
          <p:cNvSpPr/>
          <p:nvPr/>
        </p:nvSpPr>
        <p:spPr bwMode="auto">
          <a:xfrm>
            <a:off x="3186892" y="2527888"/>
            <a:ext cx="759828" cy="522468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1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705881" y="2346880"/>
            <a:ext cx="630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T, T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831549"/>
      </p:ext>
    </p:extLst>
  </p:cSld>
  <p:clrMapOvr>
    <a:masterClrMapping/>
  </p:clrMapOvr>
  <p:transition spd="med" advTm="3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reeform 2"/>
          <p:cNvSpPr>
            <a:spLocks/>
          </p:cNvSpPr>
          <p:nvPr/>
        </p:nvSpPr>
        <p:spPr bwMode="auto">
          <a:xfrm flipH="1">
            <a:off x="762000" y="549275"/>
            <a:ext cx="199968" cy="35559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93" name="Line 33"/>
          <p:cNvSpPr>
            <a:spLocks noChangeShapeType="1"/>
          </p:cNvSpPr>
          <p:nvPr/>
        </p:nvSpPr>
        <p:spPr bwMode="auto">
          <a:xfrm>
            <a:off x="1634076" y="1567716"/>
            <a:ext cx="342020" cy="0"/>
          </a:xfrm>
          <a:prstGeom prst="line">
            <a:avLst/>
          </a:prstGeom>
          <a:noFill/>
          <a:ln w="9525">
            <a:solidFill>
              <a:srgbClr val="00206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" name="Text Box 9"/>
          <p:cNvSpPr txBox="1">
            <a:spLocks noChangeArrowheads="1"/>
          </p:cNvSpPr>
          <p:nvPr/>
        </p:nvSpPr>
        <p:spPr bwMode="auto">
          <a:xfrm>
            <a:off x="89891" y="14287"/>
            <a:ext cx="154418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i="0" dirty="0" smtClean="0">
                <a:solidFill>
                  <a:schemeClr val="bg1"/>
                </a:solidFill>
              </a:rPr>
              <a:t>Transfer</a:t>
            </a:r>
            <a:endParaRPr lang="en-US" sz="2800" i="0" dirty="0">
              <a:solidFill>
                <a:schemeClr val="bg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57" y="942521"/>
            <a:ext cx="72412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136" y="1810658"/>
            <a:ext cx="512153" cy="62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6979087" y="2573612"/>
            <a:ext cx="1824038" cy="1479849"/>
            <a:chOff x="7001863" y="2739855"/>
            <a:chExt cx="1824038" cy="1479849"/>
          </a:xfrm>
        </p:grpSpPr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1863" y="2739855"/>
              <a:ext cx="1824038" cy="8755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174" name="Picture 6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5407" y="3524947"/>
              <a:ext cx="904182" cy="6947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4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223" y="1061798"/>
            <a:ext cx="467409" cy="74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Freeform 2"/>
          <p:cNvSpPr>
            <a:spLocks/>
          </p:cNvSpPr>
          <p:nvPr/>
        </p:nvSpPr>
        <p:spPr bwMode="auto">
          <a:xfrm flipH="1">
            <a:off x="1444200" y="1651001"/>
            <a:ext cx="360885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20" name="Picture 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804" y="1250838"/>
            <a:ext cx="1016092" cy="112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Freeform 2"/>
          <p:cNvSpPr>
            <a:spLocks/>
          </p:cNvSpPr>
          <p:nvPr/>
        </p:nvSpPr>
        <p:spPr bwMode="auto">
          <a:xfrm rot="21234876" flipH="1">
            <a:off x="2315450" y="1903004"/>
            <a:ext cx="580997" cy="4571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Freeform 2"/>
          <p:cNvSpPr>
            <a:spLocks/>
          </p:cNvSpPr>
          <p:nvPr/>
        </p:nvSpPr>
        <p:spPr bwMode="auto">
          <a:xfrm flipH="1">
            <a:off x="1182121" y="1872336"/>
            <a:ext cx="571371" cy="1150257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1416519" y="2760603"/>
            <a:ext cx="1562175" cy="936479"/>
            <a:chOff x="1416519" y="2760603"/>
            <a:chExt cx="1562175" cy="936479"/>
          </a:xfrm>
        </p:grpSpPr>
        <p:pic>
          <p:nvPicPr>
            <p:cNvPr id="7173" name="Picture 5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6519" y="3124200"/>
              <a:ext cx="1114113" cy="5728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4154" y="2760603"/>
              <a:ext cx="594540" cy="7216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1" name="Freeform 2"/>
          <p:cNvSpPr>
            <a:spLocks/>
          </p:cNvSpPr>
          <p:nvPr/>
        </p:nvSpPr>
        <p:spPr bwMode="auto">
          <a:xfrm>
            <a:off x="2978694" y="2483492"/>
            <a:ext cx="297905" cy="512727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" name="Freeform 2"/>
          <p:cNvSpPr>
            <a:spLocks/>
          </p:cNvSpPr>
          <p:nvPr/>
        </p:nvSpPr>
        <p:spPr bwMode="auto">
          <a:xfrm rot="21234876" flipH="1">
            <a:off x="6420079" y="3875769"/>
            <a:ext cx="580997" cy="4571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1692434" y="4001047"/>
            <a:ext cx="988990" cy="1239646"/>
            <a:chOff x="1692434" y="4059103"/>
            <a:chExt cx="988990" cy="1239646"/>
          </a:xfrm>
        </p:grpSpPr>
        <p:sp>
          <p:nvSpPr>
            <p:cNvPr id="15402" name="Text Box 42"/>
            <p:cNvSpPr txBox="1">
              <a:spLocks noChangeArrowheads="1"/>
            </p:cNvSpPr>
            <p:nvPr/>
          </p:nvSpPr>
          <p:spPr bwMode="auto">
            <a:xfrm>
              <a:off x="1692434" y="4713974"/>
              <a:ext cx="98899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i="0" dirty="0" smtClean="0"/>
                <a:t>Rest of Lesotho</a:t>
              </a:r>
            </a:p>
          </p:txBody>
        </p:sp>
        <p:sp>
          <p:nvSpPr>
            <p:cNvPr id="36" name="Freeform 2"/>
            <p:cNvSpPr>
              <a:spLocks/>
            </p:cNvSpPr>
            <p:nvPr/>
          </p:nvSpPr>
          <p:spPr bwMode="auto">
            <a:xfrm rot="1970475" flipH="1">
              <a:off x="1863876" y="4059103"/>
              <a:ext cx="398693" cy="593014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692434" y="5399109"/>
            <a:ext cx="838198" cy="1261504"/>
            <a:chOff x="1692434" y="4059103"/>
            <a:chExt cx="838198" cy="1239646"/>
          </a:xfrm>
        </p:grpSpPr>
        <p:sp>
          <p:nvSpPr>
            <p:cNvPr id="40" name="Text Box 42"/>
            <p:cNvSpPr txBox="1">
              <a:spLocks noChangeArrowheads="1"/>
            </p:cNvSpPr>
            <p:nvPr/>
          </p:nvSpPr>
          <p:spPr bwMode="auto">
            <a:xfrm>
              <a:off x="1692434" y="4713974"/>
              <a:ext cx="83819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i="0" dirty="0" smtClean="0"/>
                <a:t>Rest of World</a:t>
              </a:r>
            </a:p>
          </p:txBody>
        </p:sp>
        <p:sp>
          <p:nvSpPr>
            <p:cNvPr id="44" name="Freeform 2"/>
            <p:cNvSpPr>
              <a:spLocks/>
            </p:cNvSpPr>
            <p:nvPr/>
          </p:nvSpPr>
          <p:spPr bwMode="auto">
            <a:xfrm rot="1970475" flipH="1">
              <a:off x="1863876" y="4059103"/>
              <a:ext cx="398693" cy="593014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5" name="Freeform 2"/>
          <p:cNvSpPr>
            <a:spLocks/>
          </p:cNvSpPr>
          <p:nvPr/>
        </p:nvSpPr>
        <p:spPr bwMode="auto">
          <a:xfrm rot="10551656" flipH="1">
            <a:off x="6397197" y="3765101"/>
            <a:ext cx="580997" cy="4571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Freeform 2"/>
          <p:cNvSpPr>
            <a:spLocks/>
          </p:cNvSpPr>
          <p:nvPr/>
        </p:nvSpPr>
        <p:spPr bwMode="auto">
          <a:xfrm flipH="1" flipV="1">
            <a:off x="3084103" y="2483492"/>
            <a:ext cx="301351" cy="512727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9" name="Freeform 2"/>
          <p:cNvSpPr>
            <a:spLocks/>
          </p:cNvSpPr>
          <p:nvPr/>
        </p:nvSpPr>
        <p:spPr bwMode="auto">
          <a:xfrm rot="10376345" flipH="1">
            <a:off x="2351738" y="1997348"/>
            <a:ext cx="580997" cy="4571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0" name="Freeform 2"/>
          <p:cNvSpPr>
            <a:spLocks/>
          </p:cNvSpPr>
          <p:nvPr/>
        </p:nvSpPr>
        <p:spPr bwMode="auto">
          <a:xfrm rot="10800000" flipH="1">
            <a:off x="1087783" y="1908624"/>
            <a:ext cx="571371" cy="1150257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8" name="Group 47"/>
          <p:cNvGrpSpPr/>
          <p:nvPr/>
        </p:nvGrpSpPr>
        <p:grpSpPr>
          <a:xfrm>
            <a:off x="3237367" y="5467216"/>
            <a:ext cx="1048437" cy="1003057"/>
            <a:chOff x="3237367" y="5467216"/>
            <a:chExt cx="1048437" cy="1003057"/>
          </a:xfrm>
        </p:grpSpPr>
        <p:grpSp>
          <p:nvGrpSpPr>
            <p:cNvPr id="51" name="Group 50"/>
            <p:cNvGrpSpPr/>
            <p:nvPr/>
          </p:nvGrpSpPr>
          <p:grpSpPr>
            <a:xfrm>
              <a:off x="3237367" y="5467216"/>
              <a:ext cx="540391" cy="538139"/>
              <a:chOff x="5450087" y="1105487"/>
              <a:chExt cx="911212" cy="1042964"/>
            </a:xfrm>
          </p:grpSpPr>
          <p:pic>
            <p:nvPicPr>
              <p:cNvPr id="58" name="Picture 5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50087" y="1411825"/>
                <a:ext cx="433557" cy="52979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59" name="Picture 5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48886" y="1105487"/>
                <a:ext cx="414018" cy="5059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0" name="Picture 5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96989" y="1703274"/>
                <a:ext cx="364310" cy="44517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57" name="Picture 12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7758" y="5905917"/>
              <a:ext cx="508046" cy="5643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1" name="Group 60"/>
          <p:cNvGrpSpPr/>
          <p:nvPr/>
        </p:nvGrpSpPr>
        <p:grpSpPr>
          <a:xfrm rot="10800000">
            <a:off x="3788732" y="2158915"/>
            <a:ext cx="2878210" cy="1747848"/>
            <a:chOff x="3788732" y="2158915"/>
            <a:chExt cx="2878210" cy="1747848"/>
          </a:xfrm>
        </p:grpSpPr>
        <p:sp>
          <p:nvSpPr>
            <p:cNvPr id="62" name="Freeform 2"/>
            <p:cNvSpPr>
              <a:spLocks/>
            </p:cNvSpPr>
            <p:nvPr/>
          </p:nvSpPr>
          <p:spPr bwMode="auto">
            <a:xfrm rot="7038916" flipH="1">
              <a:off x="4385224" y="1669910"/>
              <a:ext cx="1640361" cy="2833345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" name="Freeform 2"/>
            <p:cNvSpPr>
              <a:spLocks/>
            </p:cNvSpPr>
            <p:nvPr/>
          </p:nvSpPr>
          <p:spPr bwMode="auto">
            <a:xfrm rot="17838916" flipH="1">
              <a:off x="4430089" y="1562423"/>
              <a:ext cx="1640361" cy="2833345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64" name="Picture 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722" y="4978616"/>
            <a:ext cx="702876" cy="467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5" name="Oval 64"/>
          <p:cNvSpPr/>
          <p:nvPr/>
        </p:nvSpPr>
        <p:spPr bwMode="auto">
          <a:xfrm>
            <a:off x="7503764" y="4740457"/>
            <a:ext cx="958932" cy="857278"/>
          </a:xfrm>
          <a:prstGeom prst="ellipse">
            <a:avLst/>
          </a:prstGeom>
          <a:noFill/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1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sp>
        <p:nvSpPr>
          <p:cNvPr id="66" name="Text Box 9"/>
          <p:cNvSpPr txBox="1">
            <a:spLocks noChangeArrowheads="1"/>
          </p:cNvSpPr>
          <p:nvPr/>
        </p:nvSpPr>
        <p:spPr bwMode="auto">
          <a:xfrm>
            <a:off x="7305561" y="4035944"/>
            <a:ext cx="16721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i="0" dirty="0" smtClean="0">
                <a:solidFill>
                  <a:srgbClr val="0070C0"/>
                </a:solidFill>
              </a:rPr>
              <a:t>Control</a:t>
            </a:r>
            <a:endParaRPr lang="en-US" sz="2800" i="0" dirty="0">
              <a:solidFill>
                <a:srgbClr val="0070C0"/>
              </a:solidFill>
            </a:endParaRPr>
          </a:p>
        </p:txBody>
      </p:sp>
      <p:sp>
        <p:nvSpPr>
          <p:cNvPr id="67" name="Freeform 2"/>
          <p:cNvSpPr>
            <a:spLocks/>
          </p:cNvSpPr>
          <p:nvPr/>
        </p:nvSpPr>
        <p:spPr bwMode="auto">
          <a:xfrm rot="3135293" flipH="1">
            <a:off x="7879725" y="4585468"/>
            <a:ext cx="360885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70C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9" name="Freeform 2"/>
          <p:cNvSpPr>
            <a:spLocks/>
          </p:cNvSpPr>
          <p:nvPr/>
        </p:nvSpPr>
        <p:spPr bwMode="auto">
          <a:xfrm rot="5757287" flipH="1">
            <a:off x="1445784" y="802060"/>
            <a:ext cx="360885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B05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0" name="Text Box 9"/>
          <p:cNvSpPr txBox="1">
            <a:spLocks noChangeArrowheads="1"/>
          </p:cNvSpPr>
          <p:nvPr/>
        </p:nvSpPr>
        <p:spPr bwMode="auto">
          <a:xfrm>
            <a:off x="1576322" y="251592"/>
            <a:ext cx="167215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400" i="0" dirty="0" smtClean="0">
                <a:solidFill>
                  <a:srgbClr val="00B050"/>
                </a:solidFill>
              </a:rPr>
              <a:t>Treatment</a:t>
            </a:r>
            <a:endParaRPr lang="en-US" sz="2800" i="0" dirty="0">
              <a:solidFill>
                <a:srgbClr val="00B050"/>
              </a:solidFill>
            </a:endParaRPr>
          </a:p>
        </p:txBody>
      </p:sp>
      <p:pic>
        <p:nvPicPr>
          <p:cNvPr id="71" name="Picture 11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214" y="2091705"/>
            <a:ext cx="618078" cy="776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2" name="Group 71"/>
          <p:cNvGrpSpPr/>
          <p:nvPr/>
        </p:nvGrpSpPr>
        <p:grpSpPr>
          <a:xfrm rot="9495938">
            <a:off x="2913766" y="4304134"/>
            <a:ext cx="414667" cy="976446"/>
            <a:chOff x="1087783" y="1872336"/>
            <a:chExt cx="665709" cy="1186545"/>
          </a:xfrm>
        </p:grpSpPr>
        <p:sp>
          <p:nvSpPr>
            <p:cNvPr id="73" name="Freeform 2"/>
            <p:cNvSpPr>
              <a:spLocks/>
            </p:cNvSpPr>
            <p:nvPr/>
          </p:nvSpPr>
          <p:spPr bwMode="auto">
            <a:xfrm flipH="1">
              <a:off x="1182121" y="1872336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" name="Freeform 2"/>
            <p:cNvSpPr>
              <a:spLocks/>
            </p:cNvSpPr>
            <p:nvPr/>
          </p:nvSpPr>
          <p:spPr bwMode="auto">
            <a:xfrm rot="10800000" flipH="1">
              <a:off x="1087783" y="1908624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5" name="Oval 74"/>
          <p:cNvSpPr/>
          <p:nvPr/>
        </p:nvSpPr>
        <p:spPr bwMode="auto">
          <a:xfrm>
            <a:off x="544285" y="835587"/>
            <a:ext cx="1205706" cy="1056720"/>
          </a:xfrm>
          <a:prstGeom prst="ellipse">
            <a:avLst/>
          </a:prstGeom>
          <a:noFill/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1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68" name="Group 67"/>
          <p:cNvGrpSpPr/>
          <p:nvPr/>
        </p:nvGrpSpPr>
        <p:grpSpPr>
          <a:xfrm>
            <a:off x="5097074" y="3587061"/>
            <a:ext cx="838069" cy="631631"/>
            <a:chOff x="5678016" y="4083051"/>
            <a:chExt cx="1221614" cy="1228646"/>
          </a:xfrm>
        </p:grpSpPr>
        <p:pic>
          <p:nvPicPr>
            <p:cNvPr id="76" name="Picture 9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8016" y="4395487"/>
              <a:ext cx="610807" cy="6108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7" name="Picture 9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6572" y="4083051"/>
              <a:ext cx="610807" cy="6108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8" name="Picture 9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8823" y="4700890"/>
              <a:ext cx="610807" cy="6108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7" name="Group 6"/>
          <p:cNvGrpSpPr/>
          <p:nvPr/>
        </p:nvGrpSpPr>
        <p:grpSpPr>
          <a:xfrm>
            <a:off x="3777758" y="4045134"/>
            <a:ext cx="1415495" cy="903171"/>
            <a:chOff x="4034342" y="4045135"/>
            <a:chExt cx="889185" cy="531390"/>
          </a:xfrm>
        </p:grpSpPr>
        <p:pic>
          <p:nvPicPr>
            <p:cNvPr id="79" name="Picture 7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4342" y="4082390"/>
              <a:ext cx="743314" cy="4941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0" name="Picture 2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1785" y="4045135"/>
              <a:ext cx="291742" cy="335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81" name="TextBox 80"/>
          <p:cNvSpPr txBox="1"/>
          <p:nvPr/>
        </p:nvSpPr>
        <p:spPr>
          <a:xfrm>
            <a:off x="1666408" y="922671"/>
            <a:ext cx="630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T,NT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3147718" y="2526210"/>
            <a:ext cx="83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NT,NT’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15465" y="2287810"/>
            <a:ext cx="83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NT,T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250269" y="3072440"/>
            <a:ext cx="83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NT’,NT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  <p:grpSp>
        <p:nvGrpSpPr>
          <p:cNvPr id="87" name="Group 86"/>
          <p:cNvGrpSpPr/>
          <p:nvPr/>
        </p:nvGrpSpPr>
        <p:grpSpPr>
          <a:xfrm rot="19916397">
            <a:off x="3170917" y="3530253"/>
            <a:ext cx="665709" cy="736750"/>
            <a:chOff x="1087783" y="1872336"/>
            <a:chExt cx="665709" cy="1186545"/>
          </a:xfrm>
        </p:grpSpPr>
        <p:sp>
          <p:nvSpPr>
            <p:cNvPr id="88" name="Freeform 2"/>
            <p:cNvSpPr>
              <a:spLocks/>
            </p:cNvSpPr>
            <p:nvPr/>
          </p:nvSpPr>
          <p:spPr bwMode="auto">
            <a:xfrm flipH="1">
              <a:off x="1182121" y="1872336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" name="Freeform 2"/>
            <p:cNvSpPr>
              <a:spLocks/>
            </p:cNvSpPr>
            <p:nvPr/>
          </p:nvSpPr>
          <p:spPr bwMode="auto">
            <a:xfrm rot="10800000" flipH="1">
              <a:off x="1087783" y="1908624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" name="Oval 3"/>
          <p:cNvSpPr/>
          <p:nvPr/>
        </p:nvSpPr>
        <p:spPr bwMode="auto">
          <a:xfrm>
            <a:off x="5279552" y="3083366"/>
            <a:ext cx="786371" cy="526568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1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sp>
        <p:nvSpPr>
          <p:cNvPr id="90" name="Oval 89"/>
          <p:cNvSpPr/>
          <p:nvPr/>
        </p:nvSpPr>
        <p:spPr bwMode="auto">
          <a:xfrm>
            <a:off x="541369" y="2236597"/>
            <a:ext cx="786371" cy="579225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1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705881" y="2346880"/>
            <a:ext cx="630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T, T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2950554"/>
      </p:ext>
    </p:extLst>
  </p:cSld>
  <p:clrMapOvr>
    <a:masterClrMapping/>
  </p:clrMapOvr>
  <p:transition spd="med" advTm="56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4" grpId="0" animBg="1"/>
      <p:bldP spid="90" grpId="0" animBg="1"/>
      <p:bldP spid="9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reeform 2"/>
          <p:cNvSpPr>
            <a:spLocks/>
          </p:cNvSpPr>
          <p:nvPr/>
        </p:nvSpPr>
        <p:spPr bwMode="auto">
          <a:xfrm flipH="1">
            <a:off x="762000" y="549275"/>
            <a:ext cx="199968" cy="35559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93" name="Line 33"/>
          <p:cNvSpPr>
            <a:spLocks noChangeShapeType="1"/>
          </p:cNvSpPr>
          <p:nvPr/>
        </p:nvSpPr>
        <p:spPr bwMode="auto">
          <a:xfrm>
            <a:off x="1634076" y="1567716"/>
            <a:ext cx="342020" cy="0"/>
          </a:xfrm>
          <a:prstGeom prst="line">
            <a:avLst/>
          </a:prstGeom>
          <a:noFill/>
          <a:ln w="9525">
            <a:solidFill>
              <a:srgbClr val="00206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2" name="Text Box 9"/>
          <p:cNvSpPr txBox="1">
            <a:spLocks noChangeArrowheads="1"/>
          </p:cNvSpPr>
          <p:nvPr/>
        </p:nvSpPr>
        <p:spPr bwMode="auto">
          <a:xfrm>
            <a:off x="89891" y="14287"/>
            <a:ext cx="154418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i="0" dirty="0" smtClean="0">
                <a:solidFill>
                  <a:schemeClr val="tx1"/>
                </a:solidFill>
              </a:rPr>
              <a:t>Transfer</a:t>
            </a:r>
            <a:endParaRPr lang="en-US" sz="2800" i="0" dirty="0">
              <a:solidFill>
                <a:schemeClr val="tx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57" y="942521"/>
            <a:ext cx="72412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136" y="1810658"/>
            <a:ext cx="512153" cy="625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9087" y="2573612"/>
            <a:ext cx="1699379" cy="815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631" y="3358705"/>
            <a:ext cx="842388" cy="647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223" y="1061798"/>
            <a:ext cx="467409" cy="74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Freeform 2"/>
          <p:cNvSpPr>
            <a:spLocks/>
          </p:cNvSpPr>
          <p:nvPr/>
        </p:nvSpPr>
        <p:spPr bwMode="auto">
          <a:xfrm flipH="1">
            <a:off x="1444200" y="1651001"/>
            <a:ext cx="360885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20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804" y="1250838"/>
            <a:ext cx="1016092" cy="112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Freeform 2"/>
          <p:cNvSpPr>
            <a:spLocks/>
          </p:cNvSpPr>
          <p:nvPr/>
        </p:nvSpPr>
        <p:spPr bwMode="auto">
          <a:xfrm rot="21234876" flipH="1">
            <a:off x="2315450" y="1903004"/>
            <a:ext cx="580997" cy="4571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1416519" y="2760603"/>
            <a:ext cx="1562175" cy="936479"/>
            <a:chOff x="1416519" y="2760603"/>
            <a:chExt cx="1562175" cy="936479"/>
          </a:xfrm>
        </p:grpSpPr>
        <p:pic>
          <p:nvPicPr>
            <p:cNvPr id="7173" name="Picture 5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6519" y="3124200"/>
              <a:ext cx="1114113" cy="5728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4154" y="2760603"/>
              <a:ext cx="594540" cy="7216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1" name="Freeform 2"/>
          <p:cNvSpPr>
            <a:spLocks/>
          </p:cNvSpPr>
          <p:nvPr/>
        </p:nvSpPr>
        <p:spPr bwMode="auto">
          <a:xfrm>
            <a:off x="2978694" y="2483492"/>
            <a:ext cx="297905" cy="512727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" name="Freeform 2"/>
          <p:cNvSpPr>
            <a:spLocks/>
          </p:cNvSpPr>
          <p:nvPr/>
        </p:nvSpPr>
        <p:spPr bwMode="auto">
          <a:xfrm rot="21234876" flipH="1">
            <a:off x="6420079" y="3875769"/>
            <a:ext cx="580997" cy="4571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1692434" y="4001047"/>
            <a:ext cx="988990" cy="1239646"/>
            <a:chOff x="1692434" y="4059103"/>
            <a:chExt cx="988990" cy="1239646"/>
          </a:xfrm>
        </p:grpSpPr>
        <p:sp>
          <p:nvSpPr>
            <p:cNvPr id="15402" name="Text Box 42"/>
            <p:cNvSpPr txBox="1">
              <a:spLocks noChangeArrowheads="1"/>
            </p:cNvSpPr>
            <p:nvPr/>
          </p:nvSpPr>
          <p:spPr bwMode="auto">
            <a:xfrm>
              <a:off x="1692434" y="4713974"/>
              <a:ext cx="98899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i="0" dirty="0" smtClean="0"/>
                <a:t>Rest of Lesotho</a:t>
              </a:r>
            </a:p>
          </p:txBody>
        </p:sp>
        <p:sp>
          <p:nvSpPr>
            <p:cNvPr id="36" name="Freeform 2"/>
            <p:cNvSpPr>
              <a:spLocks/>
            </p:cNvSpPr>
            <p:nvPr/>
          </p:nvSpPr>
          <p:spPr bwMode="auto">
            <a:xfrm rot="1970475" flipH="1">
              <a:off x="1863876" y="4059103"/>
              <a:ext cx="398693" cy="593014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692434" y="5399109"/>
            <a:ext cx="838198" cy="1261504"/>
            <a:chOff x="1692434" y="4059103"/>
            <a:chExt cx="838198" cy="1239646"/>
          </a:xfrm>
        </p:grpSpPr>
        <p:sp>
          <p:nvSpPr>
            <p:cNvPr id="40" name="Text Box 42"/>
            <p:cNvSpPr txBox="1">
              <a:spLocks noChangeArrowheads="1"/>
            </p:cNvSpPr>
            <p:nvPr/>
          </p:nvSpPr>
          <p:spPr bwMode="auto">
            <a:xfrm>
              <a:off x="1692434" y="4713974"/>
              <a:ext cx="838198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US" sz="1600" i="0" dirty="0" smtClean="0"/>
                <a:t>Rest of World</a:t>
              </a:r>
            </a:p>
          </p:txBody>
        </p:sp>
        <p:sp>
          <p:nvSpPr>
            <p:cNvPr id="44" name="Freeform 2"/>
            <p:cNvSpPr>
              <a:spLocks/>
            </p:cNvSpPr>
            <p:nvPr/>
          </p:nvSpPr>
          <p:spPr bwMode="auto">
            <a:xfrm rot="1970475" flipH="1">
              <a:off x="1863876" y="4059103"/>
              <a:ext cx="398693" cy="593014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5" name="Freeform 2"/>
          <p:cNvSpPr>
            <a:spLocks/>
          </p:cNvSpPr>
          <p:nvPr/>
        </p:nvSpPr>
        <p:spPr bwMode="auto">
          <a:xfrm rot="10551656" flipH="1">
            <a:off x="6397197" y="3765101"/>
            <a:ext cx="580997" cy="4571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Freeform 2"/>
          <p:cNvSpPr>
            <a:spLocks/>
          </p:cNvSpPr>
          <p:nvPr/>
        </p:nvSpPr>
        <p:spPr bwMode="auto">
          <a:xfrm flipH="1" flipV="1">
            <a:off x="3084103" y="2483492"/>
            <a:ext cx="301351" cy="512727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9" name="Freeform 2"/>
          <p:cNvSpPr>
            <a:spLocks/>
          </p:cNvSpPr>
          <p:nvPr/>
        </p:nvSpPr>
        <p:spPr bwMode="auto">
          <a:xfrm rot="10376345" flipH="1">
            <a:off x="2351738" y="1997348"/>
            <a:ext cx="580997" cy="4571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 rot="16997515">
            <a:off x="4260317" y="752304"/>
            <a:ext cx="665709" cy="736750"/>
            <a:chOff x="1087783" y="1872336"/>
            <a:chExt cx="665709" cy="1186545"/>
          </a:xfrm>
        </p:grpSpPr>
        <p:sp>
          <p:nvSpPr>
            <p:cNvPr id="22" name="Freeform 2"/>
            <p:cNvSpPr>
              <a:spLocks/>
            </p:cNvSpPr>
            <p:nvPr/>
          </p:nvSpPr>
          <p:spPr bwMode="auto">
            <a:xfrm flipH="1">
              <a:off x="1182121" y="1872336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" name="Freeform 2"/>
            <p:cNvSpPr>
              <a:spLocks/>
            </p:cNvSpPr>
            <p:nvPr/>
          </p:nvSpPr>
          <p:spPr bwMode="auto">
            <a:xfrm rot="10800000" flipH="1">
              <a:off x="1087783" y="1908624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350806" y="505781"/>
            <a:ext cx="903788" cy="912084"/>
            <a:chOff x="5350806" y="505781"/>
            <a:chExt cx="903788" cy="912084"/>
          </a:xfrm>
        </p:grpSpPr>
        <p:pic>
          <p:nvPicPr>
            <p:cNvPr id="48" name="Picture 2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0806" y="840923"/>
              <a:ext cx="502230" cy="5769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" name="Picture 2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3680" y="725740"/>
              <a:ext cx="291742" cy="335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7" name="Picture 2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58750" y="505781"/>
              <a:ext cx="291742" cy="335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8" name="Picture 2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2852" y="1023304"/>
              <a:ext cx="291742" cy="335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9" name="Group 58"/>
          <p:cNvGrpSpPr/>
          <p:nvPr/>
        </p:nvGrpSpPr>
        <p:grpSpPr>
          <a:xfrm>
            <a:off x="5817712" y="469897"/>
            <a:ext cx="457798" cy="346674"/>
            <a:chOff x="5678016" y="4083051"/>
            <a:chExt cx="1221614" cy="1228646"/>
          </a:xfrm>
        </p:grpSpPr>
        <p:pic>
          <p:nvPicPr>
            <p:cNvPr id="60" name="Picture 9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8016" y="4395487"/>
              <a:ext cx="610807" cy="6108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" name="Picture 9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6572" y="4083051"/>
              <a:ext cx="610807" cy="6108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2" name="Picture 9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8823" y="4700890"/>
              <a:ext cx="610807" cy="6108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3" name="Group 62"/>
          <p:cNvGrpSpPr/>
          <p:nvPr/>
        </p:nvGrpSpPr>
        <p:grpSpPr>
          <a:xfrm rot="9495938">
            <a:off x="6669008" y="1243839"/>
            <a:ext cx="665709" cy="1186545"/>
            <a:chOff x="1087783" y="1872336"/>
            <a:chExt cx="665709" cy="1186545"/>
          </a:xfrm>
        </p:grpSpPr>
        <p:sp>
          <p:nvSpPr>
            <p:cNvPr id="64" name="Freeform 2"/>
            <p:cNvSpPr>
              <a:spLocks/>
            </p:cNvSpPr>
            <p:nvPr/>
          </p:nvSpPr>
          <p:spPr bwMode="auto">
            <a:xfrm flipH="1">
              <a:off x="1182121" y="1872336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" name="Freeform 2"/>
            <p:cNvSpPr>
              <a:spLocks/>
            </p:cNvSpPr>
            <p:nvPr/>
          </p:nvSpPr>
          <p:spPr bwMode="auto">
            <a:xfrm rot="10800000" flipH="1">
              <a:off x="1087783" y="1908624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6" name="Group 65"/>
          <p:cNvGrpSpPr/>
          <p:nvPr/>
        </p:nvGrpSpPr>
        <p:grpSpPr>
          <a:xfrm rot="9495938">
            <a:off x="4740183" y="4821539"/>
            <a:ext cx="665709" cy="1186545"/>
            <a:chOff x="1087783" y="1872336"/>
            <a:chExt cx="665709" cy="1186545"/>
          </a:xfrm>
        </p:grpSpPr>
        <p:sp>
          <p:nvSpPr>
            <p:cNvPr id="67" name="Freeform 2"/>
            <p:cNvSpPr>
              <a:spLocks/>
            </p:cNvSpPr>
            <p:nvPr/>
          </p:nvSpPr>
          <p:spPr bwMode="auto">
            <a:xfrm flipH="1">
              <a:off x="1182121" y="1872336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8" name="Freeform 2"/>
            <p:cNvSpPr>
              <a:spLocks/>
            </p:cNvSpPr>
            <p:nvPr/>
          </p:nvSpPr>
          <p:spPr bwMode="auto">
            <a:xfrm rot="10800000" flipH="1">
              <a:off x="1087783" y="1908624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69" name="Picture 7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457" y="5467217"/>
            <a:ext cx="702876" cy="467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7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722" y="4978616"/>
            <a:ext cx="702876" cy="467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060" y="5997193"/>
            <a:ext cx="291742" cy="335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545" y="5517811"/>
            <a:ext cx="291742" cy="335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242" y="5583275"/>
            <a:ext cx="291742" cy="335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1727" y="5439035"/>
            <a:ext cx="291742" cy="335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6" name="Group 75"/>
          <p:cNvGrpSpPr/>
          <p:nvPr/>
        </p:nvGrpSpPr>
        <p:grpSpPr>
          <a:xfrm rot="5400000">
            <a:off x="6948052" y="5134543"/>
            <a:ext cx="458567" cy="933518"/>
            <a:chOff x="1087783" y="1872336"/>
            <a:chExt cx="665709" cy="1186545"/>
          </a:xfrm>
        </p:grpSpPr>
        <p:sp>
          <p:nvSpPr>
            <p:cNvPr id="77" name="Freeform 2"/>
            <p:cNvSpPr>
              <a:spLocks/>
            </p:cNvSpPr>
            <p:nvPr/>
          </p:nvSpPr>
          <p:spPr bwMode="auto">
            <a:xfrm flipH="1">
              <a:off x="1182121" y="1872336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8" name="Freeform 2"/>
            <p:cNvSpPr>
              <a:spLocks/>
            </p:cNvSpPr>
            <p:nvPr/>
          </p:nvSpPr>
          <p:spPr bwMode="auto">
            <a:xfrm rot="10800000" flipH="1">
              <a:off x="1087783" y="1908624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7928772" y="217310"/>
            <a:ext cx="638401" cy="508430"/>
            <a:chOff x="5350806" y="505781"/>
            <a:chExt cx="903788" cy="912084"/>
          </a:xfrm>
        </p:grpSpPr>
        <p:pic>
          <p:nvPicPr>
            <p:cNvPr id="81" name="Picture 2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0806" y="840923"/>
              <a:ext cx="502230" cy="5769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2" name="Picture 2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3680" y="725740"/>
              <a:ext cx="291742" cy="335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3" name="Picture 2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58750" y="505781"/>
              <a:ext cx="291742" cy="335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4" name="Picture 2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2852" y="1023304"/>
              <a:ext cx="291742" cy="335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85" name="Group 84"/>
          <p:cNvGrpSpPr/>
          <p:nvPr/>
        </p:nvGrpSpPr>
        <p:grpSpPr>
          <a:xfrm rot="17389095">
            <a:off x="6836957" y="438236"/>
            <a:ext cx="665709" cy="736750"/>
            <a:chOff x="1087783" y="1872336"/>
            <a:chExt cx="665709" cy="1186545"/>
          </a:xfrm>
        </p:grpSpPr>
        <p:sp>
          <p:nvSpPr>
            <p:cNvPr id="86" name="Freeform 2"/>
            <p:cNvSpPr>
              <a:spLocks/>
            </p:cNvSpPr>
            <p:nvPr/>
          </p:nvSpPr>
          <p:spPr bwMode="auto">
            <a:xfrm flipH="1">
              <a:off x="1182121" y="1872336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7" name="Freeform 2"/>
            <p:cNvSpPr>
              <a:spLocks/>
            </p:cNvSpPr>
            <p:nvPr/>
          </p:nvSpPr>
          <p:spPr bwMode="auto">
            <a:xfrm rot="10800000" flipH="1">
              <a:off x="1087783" y="1908624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8" name="Group 87"/>
          <p:cNvGrpSpPr/>
          <p:nvPr/>
        </p:nvGrpSpPr>
        <p:grpSpPr>
          <a:xfrm rot="13180850">
            <a:off x="7775202" y="1018370"/>
            <a:ext cx="665709" cy="1186545"/>
            <a:chOff x="1087783" y="1872336"/>
            <a:chExt cx="665709" cy="1186545"/>
          </a:xfrm>
        </p:grpSpPr>
        <p:sp>
          <p:nvSpPr>
            <p:cNvPr id="89" name="Freeform 2"/>
            <p:cNvSpPr>
              <a:spLocks/>
            </p:cNvSpPr>
            <p:nvPr/>
          </p:nvSpPr>
          <p:spPr bwMode="auto">
            <a:xfrm flipH="1">
              <a:off x="1182121" y="1872336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0" name="Freeform 2"/>
            <p:cNvSpPr>
              <a:spLocks/>
            </p:cNvSpPr>
            <p:nvPr/>
          </p:nvSpPr>
          <p:spPr bwMode="auto">
            <a:xfrm rot="10800000" flipH="1">
              <a:off x="1087783" y="1908624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788732" y="2158915"/>
            <a:ext cx="2878210" cy="1747848"/>
            <a:chOff x="3788732" y="2158915"/>
            <a:chExt cx="2878210" cy="1747848"/>
          </a:xfrm>
        </p:grpSpPr>
        <p:sp>
          <p:nvSpPr>
            <p:cNvPr id="95" name="Freeform 2"/>
            <p:cNvSpPr>
              <a:spLocks/>
            </p:cNvSpPr>
            <p:nvPr/>
          </p:nvSpPr>
          <p:spPr bwMode="auto">
            <a:xfrm rot="7038916" flipH="1">
              <a:off x="4385224" y="1669910"/>
              <a:ext cx="1640361" cy="2833345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6" name="Freeform 2"/>
            <p:cNvSpPr>
              <a:spLocks/>
            </p:cNvSpPr>
            <p:nvPr/>
          </p:nvSpPr>
          <p:spPr bwMode="auto">
            <a:xfrm rot="17838916" flipH="1">
              <a:off x="4430089" y="1562423"/>
              <a:ext cx="1640361" cy="2833345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8" name="Freeform 2"/>
          <p:cNvSpPr>
            <a:spLocks/>
          </p:cNvSpPr>
          <p:nvPr/>
        </p:nvSpPr>
        <p:spPr bwMode="auto">
          <a:xfrm rot="14751620" flipH="1">
            <a:off x="1657991" y="4131468"/>
            <a:ext cx="649029" cy="28622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0000"/>
            </a:solidFill>
            <a:prstDash val="sysDot"/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9" name="Freeform 2"/>
          <p:cNvSpPr>
            <a:spLocks/>
          </p:cNvSpPr>
          <p:nvPr/>
        </p:nvSpPr>
        <p:spPr bwMode="auto">
          <a:xfrm rot="14751620" flipH="1">
            <a:off x="1651581" y="5591386"/>
            <a:ext cx="649029" cy="286229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0000"/>
            </a:solidFill>
            <a:prstDash val="sysDot"/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3237367" y="5467216"/>
            <a:ext cx="540391" cy="538139"/>
            <a:chOff x="5450087" y="1105487"/>
            <a:chExt cx="911212" cy="1042964"/>
          </a:xfrm>
        </p:grpSpPr>
        <p:pic>
          <p:nvPicPr>
            <p:cNvPr id="53" name="Picture 5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50087" y="1411825"/>
              <a:ext cx="433557" cy="5297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4" name="Picture 5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8886" y="1105487"/>
              <a:ext cx="414018" cy="5059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5" name="Picture 5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6989" y="1703274"/>
              <a:ext cx="364310" cy="4451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0" name="Picture 1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758" y="5905917"/>
            <a:ext cx="508046" cy="564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02" name="Group 101"/>
          <p:cNvGrpSpPr/>
          <p:nvPr/>
        </p:nvGrpSpPr>
        <p:grpSpPr>
          <a:xfrm>
            <a:off x="7118438" y="1001673"/>
            <a:ext cx="770164" cy="396451"/>
            <a:chOff x="1416519" y="2760603"/>
            <a:chExt cx="1562175" cy="936479"/>
          </a:xfrm>
        </p:grpSpPr>
        <p:pic>
          <p:nvPicPr>
            <p:cNvPr id="103" name="Picture 5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6519" y="3124200"/>
              <a:ext cx="1114113" cy="5728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4" name="Picture 2"/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4154" y="2760603"/>
              <a:ext cx="594540" cy="7216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06" name="Group 105"/>
          <p:cNvGrpSpPr/>
          <p:nvPr/>
        </p:nvGrpSpPr>
        <p:grpSpPr>
          <a:xfrm rot="19916397">
            <a:off x="3170917" y="3493376"/>
            <a:ext cx="665709" cy="736750"/>
            <a:chOff x="1087783" y="1872336"/>
            <a:chExt cx="665709" cy="1186545"/>
          </a:xfrm>
        </p:grpSpPr>
        <p:sp>
          <p:nvSpPr>
            <p:cNvPr id="107" name="Freeform 2"/>
            <p:cNvSpPr>
              <a:spLocks/>
            </p:cNvSpPr>
            <p:nvPr/>
          </p:nvSpPr>
          <p:spPr bwMode="auto">
            <a:xfrm flipH="1">
              <a:off x="1182121" y="1872336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8" name="Freeform 2"/>
            <p:cNvSpPr>
              <a:spLocks/>
            </p:cNvSpPr>
            <p:nvPr/>
          </p:nvSpPr>
          <p:spPr bwMode="auto">
            <a:xfrm rot="10800000" flipH="1">
              <a:off x="1087783" y="1908624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111" name="Picture 6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4290" y="836468"/>
            <a:ext cx="486309" cy="373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2" name="Group 111"/>
          <p:cNvGrpSpPr/>
          <p:nvPr/>
        </p:nvGrpSpPr>
        <p:grpSpPr>
          <a:xfrm>
            <a:off x="8283528" y="5830586"/>
            <a:ext cx="470881" cy="428601"/>
            <a:chOff x="5450087" y="1105487"/>
            <a:chExt cx="911212" cy="1042964"/>
          </a:xfrm>
        </p:grpSpPr>
        <p:pic>
          <p:nvPicPr>
            <p:cNvPr id="113" name="Picture 5"/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50087" y="1411825"/>
              <a:ext cx="433557" cy="5297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4" name="Picture 5"/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8886" y="1105487"/>
              <a:ext cx="414018" cy="5059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5" name="Picture 5"/>
            <p:cNvPicPr>
              <a:picLocks noChangeAspect="1" noChangeArrowheads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6989" y="1703274"/>
              <a:ext cx="364310" cy="4451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6" name="Group 115"/>
          <p:cNvGrpSpPr/>
          <p:nvPr/>
        </p:nvGrpSpPr>
        <p:grpSpPr>
          <a:xfrm>
            <a:off x="8703562" y="25042"/>
            <a:ext cx="417006" cy="389790"/>
            <a:chOff x="5350806" y="505781"/>
            <a:chExt cx="903788" cy="912084"/>
          </a:xfrm>
        </p:grpSpPr>
        <p:pic>
          <p:nvPicPr>
            <p:cNvPr id="117" name="Picture 2"/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0806" y="840923"/>
              <a:ext cx="502230" cy="5769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8" name="Picture 2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3680" y="725740"/>
              <a:ext cx="291742" cy="335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9" name="Picture 2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58750" y="505781"/>
              <a:ext cx="291742" cy="335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0" name="Picture 2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2852" y="1023304"/>
              <a:ext cx="291742" cy="335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1" name="Group 120"/>
          <p:cNvGrpSpPr/>
          <p:nvPr/>
        </p:nvGrpSpPr>
        <p:grpSpPr>
          <a:xfrm rot="17389095">
            <a:off x="8459176" y="207204"/>
            <a:ext cx="197567" cy="238338"/>
            <a:chOff x="1087783" y="1872336"/>
            <a:chExt cx="665709" cy="1186545"/>
          </a:xfrm>
        </p:grpSpPr>
        <p:sp>
          <p:nvSpPr>
            <p:cNvPr id="122" name="Freeform 2"/>
            <p:cNvSpPr>
              <a:spLocks/>
            </p:cNvSpPr>
            <p:nvPr/>
          </p:nvSpPr>
          <p:spPr bwMode="auto">
            <a:xfrm flipH="1">
              <a:off x="1182121" y="1872336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3" name="Freeform 2"/>
            <p:cNvSpPr>
              <a:spLocks/>
            </p:cNvSpPr>
            <p:nvPr/>
          </p:nvSpPr>
          <p:spPr bwMode="auto">
            <a:xfrm rot="10800000" flipH="1">
              <a:off x="1087783" y="1908624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" name="Oval 12"/>
          <p:cNvSpPr/>
          <p:nvPr/>
        </p:nvSpPr>
        <p:spPr bwMode="auto">
          <a:xfrm>
            <a:off x="544285" y="835587"/>
            <a:ext cx="1205706" cy="1056720"/>
          </a:xfrm>
          <a:prstGeom prst="ellipse">
            <a:avLst/>
          </a:prstGeom>
          <a:noFill/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1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sp>
        <p:nvSpPr>
          <p:cNvPr id="124" name="Freeform 2"/>
          <p:cNvSpPr>
            <a:spLocks/>
          </p:cNvSpPr>
          <p:nvPr/>
        </p:nvSpPr>
        <p:spPr bwMode="auto">
          <a:xfrm rot="5757287" flipH="1">
            <a:off x="1445784" y="802060"/>
            <a:ext cx="360885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B05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5" name="Text Box 9"/>
          <p:cNvSpPr txBox="1">
            <a:spLocks noChangeArrowheads="1"/>
          </p:cNvSpPr>
          <p:nvPr/>
        </p:nvSpPr>
        <p:spPr bwMode="auto">
          <a:xfrm>
            <a:off x="1576322" y="251592"/>
            <a:ext cx="167215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400" i="0" dirty="0" smtClean="0">
                <a:solidFill>
                  <a:srgbClr val="00B050"/>
                </a:solidFill>
              </a:rPr>
              <a:t>Treatment</a:t>
            </a:r>
            <a:endParaRPr lang="en-US" sz="2800" i="0" dirty="0">
              <a:solidFill>
                <a:srgbClr val="00B050"/>
              </a:solidFill>
            </a:endParaRPr>
          </a:p>
        </p:txBody>
      </p:sp>
      <p:sp>
        <p:nvSpPr>
          <p:cNvPr id="126" name="Oval 125"/>
          <p:cNvSpPr/>
          <p:nvPr/>
        </p:nvSpPr>
        <p:spPr bwMode="auto">
          <a:xfrm>
            <a:off x="7503764" y="4740457"/>
            <a:ext cx="958932" cy="857278"/>
          </a:xfrm>
          <a:prstGeom prst="ellipse">
            <a:avLst/>
          </a:prstGeom>
          <a:noFill/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1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sp>
        <p:nvSpPr>
          <p:cNvPr id="127" name="Text Box 9"/>
          <p:cNvSpPr txBox="1">
            <a:spLocks noChangeArrowheads="1"/>
          </p:cNvSpPr>
          <p:nvPr/>
        </p:nvSpPr>
        <p:spPr bwMode="auto">
          <a:xfrm>
            <a:off x="7305561" y="4035944"/>
            <a:ext cx="16721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i="0" dirty="0" smtClean="0">
                <a:solidFill>
                  <a:srgbClr val="00B050"/>
                </a:solidFill>
              </a:rPr>
              <a:t>Control?</a:t>
            </a:r>
            <a:endParaRPr lang="en-US" sz="2800" i="0" dirty="0">
              <a:solidFill>
                <a:srgbClr val="00B050"/>
              </a:solidFill>
            </a:endParaRPr>
          </a:p>
        </p:txBody>
      </p:sp>
      <p:sp>
        <p:nvSpPr>
          <p:cNvPr id="128" name="Freeform 2"/>
          <p:cNvSpPr>
            <a:spLocks/>
          </p:cNvSpPr>
          <p:nvPr/>
        </p:nvSpPr>
        <p:spPr bwMode="auto">
          <a:xfrm rot="3135293" flipH="1">
            <a:off x="7879725" y="4585468"/>
            <a:ext cx="360885" cy="328388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B05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29" name="Group 128"/>
          <p:cNvGrpSpPr/>
          <p:nvPr/>
        </p:nvGrpSpPr>
        <p:grpSpPr>
          <a:xfrm rot="12245948">
            <a:off x="7915893" y="3302490"/>
            <a:ext cx="604389" cy="738522"/>
            <a:chOff x="1087783" y="1872336"/>
            <a:chExt cx="665709" cy="1186545"/>
          </a:xfrm>
        </p:grpSpPr>
        <p:sp>
          <p:nvSpPr>
            <p:cNvPr id="130" name="Freeform 2"/>
            <p:cNvSpPr>
              <a:spLocks/>
            </p:cNvSpPr>
            <p:nvPr/>
          </p:nvSpPr>
          <p:spPr bwMode="auto">
            <a:xfrm flipH="1">
              <a:off x="1182121" y="1872336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1" name="Freeform 2"/>
            <p:cNvSpPr>
              <a:spLocks/>
            </p:cNvSpPr>
            <p:nvPr/>
          </p:nvSpPr>
          <p:spPr bwMode="auto">
            <a:xfrm rot="10800000" flipH="1">
              <a:off x="1087783" y="1908624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132" name="Picture 11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214" y="2091705"/>
            <a:ext cx="618078" cy="776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34" name="Group 133"/>
          <p:cNvGrpSpPr/>
          <p:nvPr/>
        </p:nvGrpSpPr>
        <p:grpSpPr>
          <a:xfrm rot="9495938">
            <a:off x="2913766" y="4304134"/>
            <a:ext cx="414667" cy="976446"/>
            <a:chOff x="1087783" y="1872336"/>
            <a:chExt cx="665709" cy="1186545"/>
          </a:xfrm>
        </p:grpSpPr>
        <p:sp>
          <p:nvSpPr>
            <p:cNvPr id="135" name="Freeform 2"/>
            <p:cNvSpPr>
              <a:spLocks/>
            </p:cNvSpPr>
            <p:nvPr/>
          </p:nvSpPr>
          <p:spPr bwMode="auto">
            <a:xfrm flipH="1">
              <a:off x="1182121" y="1872336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00206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6" name="Freeform 2"/>
            <p:cNvSpPr>
              <a:spLocks/>
            </p:cNvSpPr>
            <p:nvPr/>
          </p:nvSpPr>
          <p:spPr bwMode="auto">
            <a:xfrm rot="10800000" flipH="1">
              <a:off x="1087783" y="1908624"/>
              <a:ext cx="571371" cy="1150257"/>
            </a:xfrm>
            <a:custGeom>
              <a:avLst/>
              <a:gdLst/>
              <a:ahLst/>
              <a:cxnLst>
                <a:cxn ang="0">
                  <a:pos x="0" y="288"/>
                </a:cxn>
                <a:cxn ang="0">
                  <a:pos x="192" y="0"/>
                </a:cxn>
              </a:cxnLst>
              <a:rect l="0" t="0" r="r" b="b"/>
              <a:pathLst>
                <a:path w="192" h="288">
                  <a:moveTo>
                    <a:pt x="0" y="288"/>
                  </a:moveTo>
                  <a:cubicBezTo>
                    <a:pt x="80" y="168"/>
                    <a:pt x="160" y="48"/>
                    <a:pt x="192" y="0"/>
                  </a:cubicBezTo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 type="triangle" w="med" len="med"/>
              <a:tailEnd type="none" w="med" len="med"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37" name="Group 136"/>
          <p:cNvGrpSpPr/>
          <p:nvPr/>
        </p:nvGrpSpPr>
        <p:grpSpPr>
          <a:xfrm>
            <a:off x="6158346" y="4556549"/>
            <a:ext cx="770164" cy="396451"/>
            <a:chOff x="1416519" y="2760603"/>
            <a:chExt cx="1562175" cy="936479"/>
          </a:xfrm>
        </p:grpSpPr>
        <p:pic>
          <p:nvPicPr>
            <p:cNvPr id="138" name="Picture 5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6519" y="3124200"/>
              <a:ext cx="1114113" cy="5728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9" name="Picture 2"/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4154" y="2760603"/>
              <a:ext cx="594540" cy="7216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33" name="Group 132"/>
          <p:cNvGrpSpPr/>
          <p:nvPr/>
        </p:nvGrpSpPr>
        <p:grpSpPr>
          <a:xfrm>
            <a:off x="5097074" y="3587061"/>
            <a:ext cx="838069" cy="631631"/>
            <a:chOff x="5678016" y="4083051"/>
            <a:chExt cx="1221614" cy="1228646"/>
          </a:xfrm>
        </p:grpSpPr>
        <p:pic>
          <p:nvPicPr>
            <p:cNvPr id="140" name="Picture 9"/>
            <p:cNvPicPr>
              <a:picLocks noChangeAspect="1" noChangeArrowheads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8016" y="4395487"/>
              <a:ext cx="610807" cy="6108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1" name="Picture 9"/>
            <p:cNvPicPr>
              <a:picLocks noChangeAspect="1" noChangeArrowheads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6572" y="4083051"/>
              <a:ext cx="610807" cy="6108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2" name="Picture 9"/>
            <p:cNvPicPr>
              <a:picLocks noChangeAspect="1" noChangeArrowheads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88823" y="4700890"/>
              <a:ext cx="610807" cy="6108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43" name="Group 142"/>
          <p:cNvGrpSpPr/>
          <p:nvPr/>
        </p:nvGrpSpPr>
        <p:grpSpPr>
          <a:xfrm>
            <a:off x="3777758" y="4045134"/>
            <a:ext cx="1415495" cy="903171"/>
            <a:chOff x="4034342" y="4045135"/>
            <a:chExt cx="889185" cy="531390"/>
          </a:xfrm>
        </p:grpSpPr>
        <p:pic>
          <p:nvPicPr>
            <p:cNvPr id="144" name="Picture 7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4342" y="4082390"/>
              <a:ext cx="743314" cy="4941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45" name="Picture 2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1785" y="4045135"/>
              <a:ext cx="291742" cy="335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47" name="TextBox 146"/>
          <p:cNvSpPr txBox="1"/>
          <p:nvPr/>
        </p:nvSpPr>
        <p:spPr>
          <a:xfrm>
            <a:off x="1666408" y="922671"/>
            <a:ext cx="630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T,NT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3147718" y="2526210"/>
            <a:ext cx="83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NT,NT’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515465" y="2287810"/>
            <a:ext cx="83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NT,T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5250269" y="3072440"/>
            <a:ext cx="83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NT’,NT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  <p:sp>
        <p:nvSpPr>
          <p:cNvPr id="151" name="Freeform 2"/>
          <p:cNvSpPr>
            <a:spLocks/>
          </p:cNvSpPr>
          <p:nvPr/>
        </p:nvSpPr>
        <p:spPr bwMode="auto">
          <a:xfrm flipH="1">
            <a:off x="1182121" y="1872336"/>
            <a:ext cx="571371" cy="1150257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00206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2" name="Freeform 2"/>
          <p:cNvSpPr>
            <a:spLocks/>
          </p:cNvSpPr>
          <p:nvPr/>
        </p:nvSpPr>
        <p:spPr bwMode="auto">
          <a:xfrm rot="10800000" flipH="1">
            <a:off x="1087783" y="1908624"/>
            <a:ext cx="571371" cy="1150257"/>
          </a:xfrm>
          <a:custGeom>
            <a:avLst/>
            <a:gdLst/>
            <a:ahLst/>
            <a:cxnLst>
              <a:cxn ang="0">
                <a:pos x="0" y="288"/>
              </a:cxn>
              <a:cxn ang="0">
                <a:pos x="192" y="0"/>
              </a:cxn>
            </a:cxnLst>
            <a:rect l="0" t="0" r="r" b="b"/>
            <a:pathLst>
              <a:path w="192" h="288">
                <a:moveTo>
                  <a:pt x="0" y="288"/>
                </a:moveTo>
                <a:cubicBezTo>
                  <a:pt x="80" y="168"/>
                  <a:pt x="160" y="48"/>
                  <a:pt x="192" y="0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 type="triangl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" name="TextBox 152"/>
          <p:cNvSpPr txBox="1"/>
          <p:nvPr/>
        </p:nvSpPr>
        <p:spPr>
          <a:xfrm>
            <a:off x="8254245" y="3347779"/>
            <a:ext cx="838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NT,C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  <p:sp>
        <p:nvSpPr>
          <p:cNvPr id="154" name="Oval 153"/>
          <p:cNvSpPr/>
          <p:nvPr/>
        </p:nvSpPr>
        <p:spPr bwMode="auto">
          <a:xfrm>
            <a:off x="8283528" y="3358705"/>
            <a:ext cx="786371" cy="526568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1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latin typeface="Times New Roman" pitchFamily="18" charset="0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1705881" y="2346880"/>
            <a:ext cx="630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rgbClr val="FF0000"/>
                </a:solidFill>
                <a:sym typeface="Symbol"/>
              </a:rPr>
              <a:t></a:t>
            </a:r>
            <a:r>
              <a:rPr lang="en-US" sz="1800" baseline="-25000" dirty="0" smtClean="0">
                <a:solidFill>
                  <a:srgbClr val="FF0000"/>
                </a:solidFill>
                <a:sym typeface="Symbol"/>
              </a:rPr>
              <a:t>T, T</a:t>
            </a:r>
            <a:endParaRPr lang="en-US" sz="1800" baseline="-25000" dirty="0">
              <a:solidFill>
                <a:srgbClr val="FF0000"/>
              </a:solidFill>
            </a:endParaRPr>
          </a:p>
        </p:txBody>
      </p:sp>
      <p:pic>
        <p:nvPicPr>
          <p:cNvPr id="146" name="Picture 2" descr="C:\Users\jetaylor\Dropbox\ARE Photo Competition\Tigray-Cropped Grain Boy.jpg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492" y="3358705"/>
            <a:ext cx="868983" cy="83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6" name="Picture 155" descr="C:\Users\jetaylor\Dropbox\Photos\JET-Ethiopia (Tigray)\Crop Spices.jpg"/>
          <p:cNvPicPr/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090" y="1651001"/>
            <a:ext cx="665420" cy="9866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Picture 156" descr="C:\Users\jetaylor\Dropbox\Photos\JET-Ethiopia (Tigray)\P1010002.JPG"/>
          <p:cNvPicPr/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560" y="4301525"/>
            <a:ext cx="745526" cy="1031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Picture 157" descr="C:\Users\jetaylor\Dropbox\Photos\JET-Ethiopia (Tigray)\Cropped Bananas.jpg"/>
          <p:cNvPicPr/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983" y="5852953"/>
            <a:ext cx="892175" cy="847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Picture 158" descr="C:\Users\jetaylor\Dropbox\Photos\JET-Ethiopia (Tigray)\Tailor.JPG"/>
          <p:cNvPicPr/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54" y="4545410"/>
            <a:ext cx="1117600" cy="838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0029191"/>
      </p:ext>
    </p:extLst>
  </p:cSld>
  <p:clrMapOvr>
    <a:masterClrMapping/>
  </p:clrMapOvr>
  <p:transition spd="med" advTm="62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Effect on Total Income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531537"/>
              </p:ext>
            </p:extLst>
          </p:nvPr>
        </p:nvGraphicFramePr>
        <p:xfrm>
          <a:off x="228600" y="1752600"/>
          <a:ext cx="8534400" cy="19502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18395"/>
                <a:gridCol w="2721320"/>
                <a:gridCol w="1994685"/>
              </a:tblGrid>
              <a:tr h="670128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u="none" strike="noStrike" dirty="0">
                          <a:effectLst/>
                        </a:rPr>
                        <a:t> 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Multiplier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Level Change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351817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u="none" strike="noStrike" dirty="0">
                          <a:effectLst/>
                        </a:rPr>
                        <a:t>Total </a:t>
                      </a:r>
                      <a:r>
                        <a:rPr lang="en-US" sz="2800" u="none" strike="noStrike" dirty="0" smtClean="0">
                          <a:effectLst/>
                        </a:rPr>
                        <a:t>Income Y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u="none" strike="noStrike" dirty="0">
                          <a:effectLst/>
                        </a:rPr>
                        <a:t> 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u="none" strike="noStrike" dirty="0">
                          <a:effectLst/>
                        </a:rPr>
                        <a:t> 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335064"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u="none" strike="noStrike" dirty="0">
                          <a:effectLst/>
                        </a:rPr>
                        <a:t>Nominal 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2.23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7.38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335064"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u="none" strike="noStrike" dirty="0">
                          <a:effectLst/>
                        </a:rPr>
                        <a:t>(CI)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( 2.08- 2.44)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(6.89  -8.06  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7015045"/>
              </p:ext>
            </p:extLst>
          </p:nvPr>
        </p:nvGraphicFramePr>
        <p:xfrm>
          <a:off x="228600" y="3810000"/>
          <a:ext cx="8534400" cy="853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18395"/>
                <a:gridCol w="2721320"/>
                <a:gridCol w="1994685"/>
              </a:tblGrid>
              <a:tr h="335064"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u="none" strike="noStrike" dirty="0">
                          <a:effectLst/>
                        </a:rPr>
                        <a:t>Real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1.36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4.5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335064">
                <a:tc>
                  <a:txBody>
                    <a:bodyPr/>
                    <a:lstStyle/>
                    <a:p>
                      <a:pPr algn="r" fontAlgn="b"/>
                      <a:r>
                        <a:rPr lang="en-US" sz="2800" u="none" strike="noStrike">
                          <a:effectLst/>
                        </a:rPr>
                        <a:t>(CI)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>
                          <a:effectLst/>
                        </a:rPr>
                        <a:t>( 1.25- 1.45)</a:t>
                      </a:r>
                      <a:endParaRPr lang="en-US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(4.15  -4.80  )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7" name="Oval 6"/>
          <p:cNvSpPr/>
          <p:nvPr/>
        </p:nvSpPr>
        <p:spPr>
          <a:xfrm>
            <a:off x="4267200" y="2895600"/>
            <a:ext cx="2286000" cy="914400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267200" y="3838433"/>
            <a:ext cx="2286000" cy="914400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35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Effect on Household Incomes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7646567"/>
              </p:ext>
            </p:extLst>
          </p:nvPr>
        </p:nvGraphicFramePr>
        <p:xfrm>
          <a:off x="1143000" y="1524000"/>
          <a:ext cx="6705600" cy="37991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84566"/>
                <a:gridCol w="2621034"/>
              </a:tblGrid>
              <a:tr h="47488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>
                          <a:effectLst/>
                        </a:rPr>
                        <a:t>Household </a:t>
                      </a:r>
                      <a:r>
                        <a:rPr lang="en-US" sz="2400" u="none" strike="noStrike" dirty="0" smtClean="0">
                          <a:effectLst/>
                        </a:rPr>
                        <a:t>A Income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 smtClean="0">
                          <a:effectLst/>
                        </a:rPr>
                        <a:t>Multiplier</a:t>
                      </a:r>
                      <a:r>
                        <a:rPr lang="en-US" sz="2400" u="none" strike="noStrike" dirty="0">
                          <a:effectLst/>
                        </a:rPr>
                        <a:t> 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74889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 dirty="0" smtClean="0">
                          <a:effectLst/>
                        </a:rPr>
                        <a:t>          </a:t>
                      </a:r>
                      <a:r>
                        <a:rPr lang="en-US" sz="2400" u="none" strike="noStrike" dirty="0">
                          <a:effectLst/>
                        </a:rPr>
                        <a:t>nominal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1.15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74889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>
                          <a:effectLst/>
                        </a:rPr>
                        <a:t>cpi increase in 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1.96%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74889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>
                          <a:effectLst/>
                        </a:rPr>
                        <a:t>real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1.03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74889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Household</a:t>
                      </a:r>
                      <a:r>
                        <a:rPr lang="en-US" sz="2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C income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74889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 dirty="0" smtClean="0">
                          <a:effectLst/>
                        </a:rPr>
                        <a:t>           </a:t>
                      </a:r>
                      <a:r>
                        <a:rPr lang="en-US" sz="2400" u="none" strike="noStrike" dirty="0">
                          <a:effectLst/>
                        </a:rPr>
                        <a:t>nominal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1.08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74889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>
                          <a:effectLst/>
                        </a:rPr>
                        <a:t>cpi increase in 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>
                          <a:effectLst/>
                        </a:rPr>
                        <a:t>1.88%</a:t>
                      </a:r>
                      <a:endParaRPr lang="en-US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74889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 dirty="0">
                          <a:effectLst/>
                        </a:rPr>
                        <a:t>real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>
                          <a:effectLst/>
                        </a:rPr>
                        <a:t>0.33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5993642" y="1981200"/>
            <a:ext cx="1066800" cy="1524000"/>
          </a:xfrm>
          <a:prstGeom prst="ellipse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031742" y="3810000"/>
            <a:ext cx="990600" cy="16002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334000" y="5562600"/>
                <a:ext cx="2141933" cy="6173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0.33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</a:rPr>
                            <m:t>0.33+1.03</m:t>
                          </m:r>
                        </m:den>
                      </m:f>
                      <m:r>
                        <a:rPr lang="en-US" b="0" i="1" smtClean="0">
                          <a:latin typeface="Cambria Math"/>
                        </a:rPr>
                        <m:t>=24%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0" y="5562600"/>
                <a:ext cx="2141933" cy="617348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7620000" y="4038600"/>
            <a:ext cx="152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Ineligible Households</a:t>
            </a:r>
            <a:endParaRPr lang="en-US" sz="2000" dirty="0"/>
          </a:p>
        </p:txBody>
      </p:sp>
      <p:cxnSp>
        <p:nvCxnSpPr>
          <p:cNvPr id="10" name="Straight Arrow Connector 9"/>
          <p:cNvCxnSpPr>
            <a:endCxn id="6" idx="6"/>
          </p:cNvCxnSpPr>
          <p:nvPr/>
        </p:nvCxnSpPr>
        <p:spPr bwMode="auto">
          <a:xfrm flipH="1">
            <a:off x="7022342" y="4267200"/>
            <a:ext cx="597658" cy="3429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164631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Effects on Production</a:t>
            </a:r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96451"/>
              </p:ext>
            </p:extLst>
          </p:nvPr>
        </p:nvGraphicFramePr>
        <p:xfrm>
          <a:off x="228600" y="2057400"/>
          <a:ext cx="8610600" cy="31241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52488"/>
                <a:gridCol w="2472112"/>
                <a:gridCol w="2286000"/>
              </a:tblGrid>
              <a:tr h="446314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u="none" strike="noStrike" dirty="0" smtClean="0">
                          <a:effectLst/>
                        </a:rPr>
                        <a:t>Production multiplier for: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 smtClean="0">
                          <a:effectLst/>
                        </a:rPr>
                        <a:t>HH A (24% pop)</a:t>
                      </a:r>
                      <a:r>
                        <a:rPr lang="en-US" sz="2400" u="none" strike="noStrike" dirty="0">
                          <a:effectLst/>
                        </a:rPr>
                        <a:t> 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 smtClean="0">
                          <a:effectLst/>
                        </a:rPr>
                        <a:t>HH C (76% pop)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46314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 dirty="0" smtClean="0">
                          <a:effectLst/>
                        </a:rPr>
                        <a:t>Crop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 smtClean="0">
                          <a:effectLst/>
                        </a:rPr>
                        <a:t>0.03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 smtClean="0">
                          <a:effectLst/>
                        </a:rPr>
                        <a:t>0.15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46314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 dirty="0" smtClean="0">
                          <a:effectLst/>
                        </a:rPr>
                        <a:t>Livestock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 smtClean="0">
                          <a:effectLst/>
                        </a:rPr>
                        <a:t>0.02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 smtClean="0">
                          <a:effectLst/>
                        </a:rPr>
                        <a:t>0.26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46314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 dirty="0" smtClean="0">
                          <a:effectLst/>
                        </a:rPr>
                        <a:t>Retail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0.07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0.52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46314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 dirty="0" smtClean="0">
                          <a:effectLst/>
                        </a:rPr>
                        <a:t>           Services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 smtClean="0">
                          <a:effectLst/>
                        </a:rPr>
                        <a:t>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 smtClean="0">
                          <a:effectLst/>
                        </a:rPr>
                        <a:t>0.08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46314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u="none" strike="noStrike" dirty="0" smtClean="0">
                          <a:effectLst/>
                        </a:rPr>
                        <a:t>Other Production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 smtClean="0">
                          <a:effectLst/>
                        </a:rPr>
                        <a:t>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u="none" strike="noStrike" dirty="0" smtClean="0">
                          <a:effectLst/>
                        </a:rPr>
                        <a:t>0</a:t>
                      </a:r>
                      <a:endParaRPr 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446314">
                <a:tc>
                  <a:txBody>
                    <a:bodyPr/>
                    <a:lstStyle/>
                    <a:p>
                      <a:pPr algn="r" fontAlgn="b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0.13 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1.01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sp>
        <p:nvSpPr>
          <p:cNvPr id="8" name="Oval 7"/>
          <p:cNvSpPr/>
          <p:nvPr/>
        </p:nvSpPr>
        <p:spPr>
          <a:xfrm>
            <a:off x="4800600" y="4724400"/>
            <a:ext cx="3657600" cy="6096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558433" y="5562600"/>
                <a:ext cx="2141933" cy="6173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1.01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</a:rPr>
                            <m:t>0.13+1.01</m:t>
                          </m:r>
                        </m:den>
                      </m:f>
                      <m:r>
                        <a:rPr lang="en-US" b="0" i="1" smtClean="0">
                          <a:latin typeface="Cambria Math"/>
                        </a:rPr>
                        <m:t>=89%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8433" y="5562600"/>
                <a:ext cx="2141933" cy="617348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8089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Do Studies Like This?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Compelling research problem</a:t>
            </a:r>
          </a:p>
          <a:p>
            <a:r>
              <a:rPr lang="en-US" dirty="0" smtClean="0"/>
              <a:t>2. Good theory</a:t>
            </a:r>
          </a:p>
          <a:p>
            <a:r>
              <a:rPr lang="en-US" dirty="0" smtClean="0"/>
              <a:t>3. Careful review of what others have done</a:t>
            </a:r>
          </a:p>
          <a:p>
            <a:r>
              <a:rPr lang="en-US" dirty="0" smtClean="0"/>
              <a:t>4. Clear, testable hypotheses</a:t>
            </a:r>
          </a:p>
          <a:p>
            <a:pPr lvl="1"/>
            <a:r>
              <a:rPr lang="en-US" dirty="0" smtClean="0"/>
              <a:t>Here, that transfers create significant spillovers</a:t>
            </a:r>
          </a:p>
          <a:p>
            <a:r>
              <a:rPr lang="en-US" dirty="0" smtClean="0"/>
              <a:t>5. Good Data</a:t>
            </a:r>
          </a:p>
          <a:p>
            <a:r>
              <a:rPr lang="en-US" dirty="0" smtClean="0"/>
              <a:t>6. Convincing empirical approach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10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90500"/>
            <a:ext cx="7772400" cy="1143000"/>
          </a:xfrm>
        </p:spPr>
        <p:txBody>
          <a:bodyPr/>
          <a:lstStyle/>
          <a:p>
            <a:r>
              <a:rPr lang="en-US" dirty="0" smtClean="0"/>
              <a:t>From Theory to the Field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371600"/>
            <a:ext cx="8131552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258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 dirty="0" smtClean="0"/>
              <a:t>Making a Difference (We Hope)</a:t>
            </a:r>
            <a:endParaRPr lang="es-H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HN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90" y="2438399"/>
            <a:ext cx="2874210" cy="3741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447800"/>
            <a:ext cx="3943350" cy="3192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4838121"/>
            <a:ext cx="6057900" cy="1929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048506"/>
            <a:ext cx="1169683" cy="389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69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ARE 115A</a:t>
            </a:r>
            <a:br>
              <a:rPr lang="en-US" sz="4000" smtClean="0"/>
            </a:br>
            <a:r>
              <a:rPr lang="en-US" sz="4000" smtClean="0"/>
              <a:t>Economics of Development</a:t>
            </a: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257425"/>
            <a:ext cx="7772400" cy="411480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Our course websites: rebeltext.org and </a:t>
            </a:r>
            <a:r>
              <a:rPr lang="en-US" dirty="0" err="1" smtClean="0"/>
              <a:t>smartsite</a:t>
            </a:r>
            <a:endParaRPr lang="en-US" dirty="0" smtClean="0"/>
          </a:p>
          <a:p>
            <a:r>
              <a:rPr lang="en-US" dirty="0" smtClean="0"/>
              <a:t>E-mail Coordinates:</a:t>
            </a:r>
          </a:p>
          <a:p>
            <a:r>
              <a:rPr lang="en-US" sz="2000" dirty="0"/>
              <a:t>J. Edward Taylor	jetaylor@ucdavis.edu</a:t>
            </a:r>
          </a:p>
          <a:p>
            <a:r>
              <a:rPr lang="en-US" sz="2000" dirty="0"/>
              <a:t>Kjersti Nes		nes@primal.ucdavis.edu</a:t>
            </a:r>
          </a:p>
          <a:p>
            <a:r>
              <a:rPr lang="en-US" sz="2000" dirty="0"/>
              <a:t>Michael Norton	norton@primal.ucdavis.edu</a:t>
            </a:r>
          </a:p>
          <a:p>
            <a:r>
              <a:rPr lang="en-US" sz="2000" dirty="0"/>
              <a:t>Anil Bhargava 	bhargava@primal.ucdavis.edu</a:t>
            </a:r>
          </a:p>
          <a:p>
            <a:r>
              <a:rPr lang="en-US" sz="2000" dirty="0"/>
              <a:t>Ted Gilliland		gilliland@primal.ucdavis.edu  </a:t>
            </a:r>
          </a:p>
          <a:p>
            <a:r>
              <a:rPr lang="en-US" sz="2000" dirty="0" err="1"/>
              <a:t>Sunghun</a:t>
            </a:r>
            <a:r>
              <a:rPr lang="en-US" sz="2000" dirty="0"/>
              <a:t> Lim 		slim@primal.ucdavis.edu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7772400" cy="1447800"/>
          </a:xfrm>
        </p:spPr>
        <p:txBody>
          <a:bodyPr/>
          <a:lstStyle/>
          <a:p>
            <a:r>
              <a:rPr lang="en-US" sz="4000" dirty="0" smtClean="0"/>
              <a:t>Book (The Core of this Course)</a:t>
            </a:r>
            <a:br>
              <a:rPr lang="en-US" sz="4000" dirty="0" smtClean="0"/>
            </a:br>
            <a:r>
              <a:rPr lang="en-US" sz="2400" dirty="0" smtClean="0"/>
              <a:t>Efficient and Compact, Economical, Portal to the Internet</a:t>
            </a:r>
            <a:r>
              <a:rPr lang="en-US" sz="4000" dirty="0" smtClean="0"/>
              <a:t/>
            </a:r>
            <a:br>
              <a:rPr lang="en-US" sz="4000" dirty="0" smtClean="0"/>
            </a:br>
            <a:endParaRPr lang="en-US" sz="2400" dirty="0" smtClean="0"/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1524000" y="4870718"/>
            <a:ext cx="629602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b="1" i="1" dirty="0"/>
              <a:t>Additional required readings will be posted on the course </a:t>
            </a:r>
            <a:r>
              <a:rPr lang="en-US" b="1" i="1" dirty="0" smtClean="0"/>
              <a:t>websites </a:t>
            </a:r>
            <a:r>
              <a:rPr lang="en-US" b="1" i="1" dirty="0"/>
              <a:t>each </a:t>
            </a:r>
            <a:r>
              <a:rPr lang="en-US" b="1" i="1" dirty="0" smtClean="0"/>
              <a:t>week:</a:t>
            </a:r>
          </a:p>
          <a:p>
            <a:pPr algn="ctr"/>
            <a:r>
              <a:rPr lang="en-US" sz="1600" b="1" i="1" dirty="0" smtClean="0"/>
              <a:t>Rebeltext.org (public domain)</a:t>
            </a:r>
          </a:p>
          <a:p>
            <a:pPr algn="ctr"/>
            <a:r>
              <a:rPr lang="en-US" sz="1600" b="1" i="1" dirty="0" err="1" smtClean="0"/>
              <a:t>Smartsite</a:t>
            </a:r>
            <a:r>
              <a:rPr lang="en-US" sz="1600" b="1" i="1" dirty="0" smtClean="0"/>
              <a:t> (specific to our class)</a:t>
            </a:r>
            <a:r>
              <a:rPr lang="en-US" sz="1600" dirty="0" smtClean="0"/>
              <a:t> </a:t>
            </a:r>
            <a:endParaRPr lang="en-US" sz="1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586" y="1447800"/>
            <a:ext cx="2186827" cy="3276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Grading</a:t>
            </a:r>
            <a:endParaRPr lang="en-US" dirty="0"/>
          </a:p>
        </p:txBody>
      </p:sp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25" y="2205038"/>
            <a:ext cx="5491163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7214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Development Economics?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343400"/>
          </a:xfrm>
        </p:spPr>
        <p:txBody>
          <a:bodyPr/>
          <a:lstStyle/>
          <a:p>
            <a:r>
              <a:rPr lang="en-US" dirty="0" smtClean="0"/>
              <a:t>Everything: Just pick up a traditional textbook (or look in </a:t>
            </a:r>
            <a:r>
              <a:rPr lang="en-US" dirty="0" err="1" smtClean="0"/>
              <a:t>RebelText</a:t>
            </a:r>
            <a:r>
              <a:rPr lang="en-US" dirty="0" smtClean="0"/>
              <a:t>)</a:t>
            </a:r>
          </a:p>
          <a:p>
            <a:r>
              <a:rPr lang="en-US" dirty="0" smtClean="0"/>
              <a:t>So why have a field of development economics? </a:t>
            </a:r>
          </a:p>
          <a:p>
            <a:pPr lvl="1"/>
            <a:r>
              <a:rPr lang="en-US" dirty="0" smtClean="0"/>
              <a:t>There must be something different about poor countries. What is it?</a:t>
            </a:r>
          </a:p>
          <a:p>
            <a:r>
              <a:rPr lang="en-US" dirty="0" smtClean="0"/>
              <a:t>Book: How our thinking about development has evolved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078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Evolution of Development Thought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Growth</a:t>
            </a:r>
          </a:p>
          <a:p>
            <a:r>
              <a:rPr lang="en-US" dirty="0" smtClean="0"/>
              <a:t>Inequality and Poverty</a:t>
            </a:r>
          </a:p>
          <a:p>
            <a:r>
              <a:rPr lang="en-US" dirty="0" smtClean="0"/>
              <a:t>Trusting Markets</a:t>
            </a:r>
          </a:p>
          <a:p>
            <a:r>
              <a:rPr lang="en-US" dirty="0" smtClean="0"/>
              <a:t>Not Trusting Markets</a:t>
            </a:r>
          </a:p>
          <a:p>
            <a:r>
              <a:rPr lang="en-US" dirty="0" smtClean="0"/>
              <a:t>The Experimental Revolution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Overview in Chapter 1; we’ll cover all of these in this class</a:t>
            </a:r>
          </a:p>
        </p:txBody>
      </p:sp>
    </p:spTree>
    <p:extLst>
      <p:ext uri="{BB962C8B-B14F-4D97-AF65-F5344CB8AC3E}">
        <p14:creationId xmlns:p14="http://schemas.microsoft.com/office/powerpoint/2010/main" val="2092546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 to the Bigger Question: What’s Development?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5720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300" dirty="0"/>
              <a:t>Economic development entails far-reaching changes in the structure of economies, technologies, societies, and political systems. </a:t>
            </a:r>
            <a:endParaRPr lang="en-US" sz="2300" dirty="0" smtClean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300" dirty="0" smtClean="0"/>
              <a:t>Development </a:t>
            </a:r>
            <a:r>
              <a:rPr lang="en-US" sz="2300" dirty="0"/>
              <a:t>economics is the study of economies that do not fit many of the basic assumptions underpinning economic analysis in high-income </a:t>
            </a:r>
            <a:r>
              <a:rPr lang="en-US" sz="2300" dirty="0" smtClean="0"/>
              <a:t>countries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300" dirty="0" smtClean="0"/>
              <a:t>Including </a:t>
            </a:r>
            <a:r>
              <a:rPr lang="en-US" sz="2300" dirty="0"/>
              <a:t>well-functioning markets, perfect information, and low transaction costs. </a:t>
            </a:r>
            <a:endParaRPr lang="en-US" sz="2300" dirty="0" smtClean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300" b="1" i="1" dirty="0" smtClean="0"/>
              <a:t>When </a:t>
            </a:r>
            <a:r>
              <a:rPr lang="en-US" sz="2300" b="1" i="1" dirty="0"/>
              <a:t>these assumptions break down, so do the most basic welfare and policy conclusions of </a:t>
            </a:r>
            <a:r>
              <a:rPr lang="en-US" sz="2300" b="1" i="1" dirty="0" smtClean="0"/>
              <a:t>economics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300" b="1" i="1" dirty="0" smtClean="0"/>
              <a:t>And we need new tools</a:t>
            </a:r>
            <a:r>
              <a:rPr lang="en-US" sz="2300" dirty="0" smtClean="0"/>
              <a:t>.</a:t>
            </a:r>
            <a:endParaRPr lang="en-US" sz="2300" dirty="0"/>
          </a:p>
        </p:txBody>
      </p:sp>
    </p:spTree>
    <p:extLst>
      <p:ext uri="{BB962C8B-B14F-4D97-AF65-F5344CB8AC3E}">
        <p14:creationId xmlns:p14="http://schemas.microsoft.com/office/powerpoint/2010/main" val="437998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Efficiency Versus Equity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Rich countries: seen as separate</a:t>
            </a:r>
          </a:p>
          <a:p>
            <a:pPr lvl="1"/>
            <a:r>
              <a:rPr lang="en-US" dirty="0" smtClean="0"/>
              <a:t>Grow the pie, then figure out how it gets divvied up</a:t>
            </a:r>
          </a:p>
          <a:p>
            <a:pPr lvl="1"/>
            <a:endParaRPr lang="en-US" dirty="0" smtClean="0"/>
          </a:p>
          <a:p>
            <a:r>
              <a:rPr lang="en-US" b="1" i="1" dirty="0" smtClean="0"/>
              <a:t>In Poor countries: Equity and efficiency cannot usually be separated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81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dirty="0" smtClean="0"/>
              <a:t>Why Efficiency Cannot Be Separated from Equity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28800"/>
            <a:ext cx="7772400" cy="4419600"/>
          </a:xfrm>
        </p:spPr>
        <p:txBody>
          <a:bodyPr/>
          <a:lstStyle/>
          <a:p>
            <a:pPr lvl="0"/>
            <a:r>
              <a:rPr lang="en-US" sz="2300" dirty="0"/>
              <a:t>Banks are unwilling to loan money to small farmers</a:t>
            </a:r>
          </a:p>
          <a:p>
            <a:pPr lvl="0"/>
            <a:r>
              <a:rPr lang="en-US" sz="2300" dirty="0"/>
              <a:t>Poor people cannot get insurance to protect themselves against crop loss or sickness</a:t>
            </a:r>
          </a:p>
          <a:p>
            <a:pPr lvl="0"/>
            <a:r>
              <a:rPr lang="en-US" sz="2300" dirty="0"/>
              <a:t>Poverty and malnutrition prevent kids from growing up to become productive adults</a:t>
            </a:r>
          </a:p>
          <a:p>
            <a:pPr lvl="0"/>
            <a:r>
              <a:rPr lang="en-US" sz="2300" dirty="0"/>
              <a:t>Access to markets for the stuff people produce, the inputs they use, and the goods they demand is different for the poor and rich</a:t>
            </a:r>
          </a:p>
          <a:p>
            <a:pPr lvl="0"/>
            <a:r>
              <a:rPr lang="en-US" sz="2300" dirty="0"/>
              <a:t>The ability to get a job depends on who you are, not on how productive you </a:t>
            </a:r>
            <a:r>
              <a:rPr lang="en-US" sz="2300" dirty="0" smtClean="0"/>
              <a:t>are</a:t>
            </a:r>
          </a:p>
          <a:p>
            <a:pPr lvl="0"/>
            <a:r>
              <a:rPr lang="en-US" sz="2300" dirty="0" smtClean="0"/>
              <a:t>No more student loans?</a:t>
            </a:r>
            <a:endParaRPr lang="en-US" sz="23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58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sz="4000" dirty="0" smtClean="0"/>
              <a:t>How Do We Know When a Country is Developing?</a:t>
            </a:r>
          </a:p>
        </p:txBody>
      </p:sp>
      <p:sp>
        <p:nvSpPr>
          <p:cNvPr id="3380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n-US" sz="2800" dirty="0" smtClean="0"/>
              <a:t>Is it growth?  </a:t>
            </a:r>
          </a:p>
        </p:txBody>
      </p:sp>
      <p:graphicFrame>
        <p:nvGraphicFramePr>
          <p:cNvPr id="33799" name="Object 7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733448403"/>
              </p:ext>
            </p:extLst>
          </p:nvPr>
        </p:nvGraphicFramePr>
        <p:xfrm>
          <a:off x="3429000" y="1543844"/>
          <a:ext cx="5181600" cy="463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41" name="Chart" r:id="rId3" imgW="3152775" imgH="2819400" progId="Excel.Chart.8">
                  <p:embed/>
                </p:oleObj>
              </mc:Choice>
              <mc:Fallback>
                <p:oleObj name="Chart" r:id="rId3" imgW="3152775" imgH="2819400" progId="Excel.Chart.8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1543844"/>
                        <a:ext cx="5181600" cy="4630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3802" name="Picture 6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66800" y="2590800"/>
            <a:ext cx="2209800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sz="4000" smtClean="0"/>
              <a:t>But Careful:  Costa Rica vs. Equatorial Guinea</a:t>
            </a:r>
          </a:p>
        </p:txBody>
      </p:sp>
      <p:graphicFrame>
        <p:nvGraphicFramePr>
          <p:cNvPr id="38915" name="Object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8413019"/>
              </p:ext>
            </p:extLst>
          </p:nvPr>
        </p:nvGraphicFramePr>
        <p:xfrm>
          <a:off x="2652712" y="1524000"/>
          <a:ext cx="3443288" cy="3443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3" name="Chart" r:id="rId3" imgW="3143250" imgH="3143250" progId="Excel.Chart.8">
                  <p:embed/>
                </p:oleObj>
              </mc:Choice>
              <mc:Fallback>
                <p:oleObj name="Chart" r:id="rId3" imgW="3143250" imgH="3143250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2712" y="1524000"/>
                        <a:ext cx="3443288" cy="3443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917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95600" y="5257800"/>
            <a:ext cx="30670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 rot="16200000">
            <a:off x="3719157" y="4250322"/>
            <a:ext cx="791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 smtClean="0"/>
              <a:t>Infant </a:t>
            </a:r>
            <a:r>
              <a:rPr lang="en-US" sz="1200" dirty="0" err="1" smtClean="0"/>
              <a:t>Mortaity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93916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Income and Growth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7848600" cy="44196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600" dirty="0" smtClean="0"/>
              <a:t>In rich countries: development and growth are seen as similar 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600" dirty="0" smtClean="0"/>
              <a:t>E.g., think about urban development projects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600" dirty="0" smtClean="0"/>
              <a:t>A lot of things correlate with income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600" dirty="0" smtClean="0"/>
              <a:t>Life expectancy is higher in the US than Malawi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600" b="1" i="1" dirty="0" smtClean="0"/>
              <a:t>But most development economists would say development is different from growth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400" b="1" i="1" dirty="0" smtClean="0"/>
              <a:t>…though it’s hard to have development without growth</a:t>
            </a:r>
            <a:endParaRPr lang="en-US" sz="2400" b="1" i="1" dirty="0"/>
          </a:p>
        </p:txBody>
      </p:sp>
    </p:spTree>
    <p:extLst>
      <p:ext uri="{BB962C8B-B14F-4D97-AF65-F5344CB8AC3E}">
        <p14:creationId xmlns:p14="http://schemas.microsoft.com/office/powerpoint/2010/main" val="2477077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Development Projects Focus 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2133600"/>
            <a:ext cx="7772400" cy="41910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200" dirty="0" smtClean="0"/>
              <a:t>Concrete </a:t>
            </a:r>
            <a:r>
              <a:rPr lang="en-US" sz="2200" dirty="0"/>
              <a:t>outcomes related to poverty, malnutrition, inequality, and </a:t>
            </a:r>
            <a:r>
              <a:rPr lang="en-US" sz="2200" dirty="0" smtClean="0"/>
              <a:t>health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200" dirty="0" smtClean="0"/>
              <a:t>Basic </a:t>
            </a:r>
            <a:r>
              <a:rPr lang="en-US" sz="2200" dirty="0"/>
              <a:t>physical needs like nutrition, shelter, and </a:t>
            </a:r>
            <a:r>
              <a:rPr lang="en-US" sz="2200" dirty="0" smtClean="0"/>
              <a:t>clothing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200" dirty="0"/>
              <a:t>D</a:t>
            </a:r>
            <a:r>
              <a:rPr lang="en-US" sz="2200" dirty="0" smtClean="0"/>
              <a:t>evelopment </a:t>
            </a:r>
            <a:r>
              <a:rPr lang="en-US" sz="2200" dirty="0"/>
              <a:t>of the mind (and of course people’s earnings potential), through </a:t>
            </a:r>
            <a:r>
              <a:rPr lang="en-US" sz="2200" dirty="0" smtClean="0"/>
              <a:t>education 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200" dirty="0" smtClean="0"/>
              <a:t>The </a:t>
            </a:r>
            <a:r>
              <a:rPr lang="en-US" sz="2200" dirty="0"/>
              <a:t>environment, conservation, and sustainable resource </a:t>
            </a:r>
            <a:r>
              <a:rPr lang="en-US" sz="2200" dirty="0" smtClean="0"/>
              <a:t>use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200" dirty="0"/>
              <a:t>H</a:t>
            </a:r>
            <a:r>
              <a:rPr lang="en-US" sz="2200" dirty="0" smtClean="0"/>
              <a:t>uman </a:t>
            </a:r>
            <a:r>
              <a:rPr lang="en-US" sz="2200" dirty="0"/>
              <a:t>rights, gender and ethnic </a:t>
            </a:r>
            <a:r>
              <a:rPr lang="en-US" sz="2200" dirty="0" smtClean="0"/>
              <a:t>equity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200" dirty="0" smtClean="0"/>
              <a:t>Government corruption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200" dirty="0" smtClean="0"/>
              <a:t>Creation of infrastructure: transport, communications, market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565284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1371600"/>
            <a:ext cx="7772400" cy="3429000"/>
          </a:xfrm>
        </p:spPr>
        <p:txBody>
          <a:bodyPr/>
          <a:lstStyle/>
          <a:p>
            <a:r>
              <a:rPr lang="en-US" sz="4000" dirty="0" smtClean="0"/>
              <a:t>So What Is Development Then</a:t>
            </a:r>
            <a:r>
              <a:rPr lang="en-US" sz="4000" dirty="0"/>
              <a:t>?</a:t>
            </a:r>
            <a:br>
              <a:rPr lang="en-US" sz="4000" dirty="0"/>
            </a:br>
            <a:r>
              <a:rPr lang="en-US" sz="4000" dirty="0" smtClean="0"/>
              <a:t>What Does the UN Say?</a:t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2400" dirty="0" smtClean="0"/>
              <a:t>(The Millennium Development Goals)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1800" dirty="0">
                <a:hlinkClick r:id="rId2"/>
              </a:rPr>
              <a:t>http://</a:t>
            </a:r>
            <a:r>
              <a:rPr lang="en-US" sz="1800" dirty="0" smtClean="0">
                <a:hlinkClick r:id="rId2"/>
              </a:rPr>
              <a:t>www.youtube.com/watch?v=vddX4n30sXY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(QR Code in </a:t>
            </a:r>
            <a:r>
              <a:rPr lang="en-US" sz="1800" dirty="0" err="1" smtClean="0"/>
              <a:t>RebelText</a:t>
            </a:r>
            <a:r>
              <a:rPr lang="en-US" sz="1800" dirty="0" smtClean="0"/>
              <a:t>)</a:t>
            </a:r>
            <a:br>
              <a:rPr lang="en-US" sz="1800" dirty="0" smtClean="0"/>
            </a:br>
            <a:r>
              <a:rPr lang="en-US" sz="1200" dirty="0" smtClean="0"/>
              <a:t/>
            </a:r>
            <a:br>
              <a:rPr lang="en-US" sz="1200" dirty="0" smtClean="0"/>
            </a:br>
            <a:endParaRPr lang="en-US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Millennium Development Goals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6482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000" dirty="0" smtClean="0"/>
              <a:t>Set of targets adopted by 189 nations in Sept. 2000 (specific targets for each; p. 51)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1.  Eradicate extreme poverty and hunger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2.  Universal primary education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3.  Ender equity, empowerment of women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4.  Reduce child mortality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5.  Improve maternal health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6.  Combat HIV/AIDS, malaria, other diseases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7.  Environmental sustainability</a:t>
            </a:r>
          </a:p>
          <a:p>
            <a:pPr lvl="1">
              <a:lnSpc>
                <a:spcPct val="80000"/>
              </a:lnSpc>
            </a:pPr>
            <a:r>
              <a:rPr lang="en-US" sz="1800" dirty="0" smtClean="0"/>
              <a:t>8.  Develop a global partnership for development</a:t>
            </a:r>
          </a:p>
          <a:p>
            <a:pPr>
              <a:lnSpc>
                <a:spcPct val="80000"/>
              </a:lnSpc>
            </a:pPr>
            <a:r>
              <a:rPr lang="en-US" sz="2000" dirty="0" smtClean="0"/>
              <a:t>Some on track, others not (esp. child mortality, gender equity in school enrollment)</a:t>
            </a:r>
          </a:p>
          <a:p>
            <a:pPr>
              <a:lnSpc>
                <a:spcPct val="80000"/>
              </a:lnSpc>
            </a:pPr>
            <a:r>
              <a:rPr lang="en-US" sz="2000" dirty="0" smtClean="0"/>
              <a:t>Effects of recent crisis worrisome (Example from Mexico)</a:t>
            </a:r>
          </a:p>
          <a:p>
            <a:pPr>
              <a:lnSpc>
                <a:spcPct val="80000"/>
              </a:lnSpc>
            </a:pPr>
            <a:r>
              <a:rPr lang="en-US" sz="2000" dirty="0" smtClean="0"/>
              <a:t>Per-capita income growth “increases the range of human choice” (W. Arthur Lewis, 1995, </a:t>
            </a:r>
            <a:r>
              <a:rPr lang="en-US" sz="2000" i="1" dirty="0" smtClean="0"/>
              <a:t>The Theory of Economic Growth</a:t>
            </a:r>
            <a:r>
              <a:rPr lang="en-US" sz="2000" dirty="0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en-US" sz="4000" dirty="0" smtClean="0"/>
              <a:t>What Happens When Countries Develop?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572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1800" dirty="0" smtClean="0"/>
              <a:t>Social indicators improve (Chapters 3-5)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Health:  Life expectancy, infant mortality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Education:  Literacy, higher education</a:t>
            </a:r>
          </a:p>
          <a:p>
            <a:pPr lvl="1"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US" sz="1800" dirty="0" smtClean="0"/>
              <a:t>Structure of economy changes (Chapter 8)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Shift from agriculture to higher-paying urban jobs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Expansion of markets</a:t>
            </a:r>
          </a:p>
          <a:p>
            <a:pPr lvl="2">
              <a:lnSpc>
                <a:spcPct val="80000"/>
              </a:lnSpc>
            </a:pPr>
            <a:r>
              <a:rPr lang="en-US" sz="1400" dirty="0" smtClean="0"/>
              <a:t>Spatial</a:t>
            </a:r>
          </a:p>
          <a:p>
            <a:pPr lvl="2">
              <a:lnSpc>
                <a:spcPct val="80000"/>
              </a:lnSpc>
            </a:pPr>
            <a:r>
              <a:rPr lang="en-US" sz="1400" dirty="0" smtClean="0"/>
              <a:t>Varieties:  inputs, outputs, credit, insurance, futures</a:t>
            </a:r>
          </a:p>
          <a:p>
            <a:pPr lvl="2">
              <a:lnSpc>
                <a:spcPct val="80000"/>
              </a:lnSpc>
            </a:pPr>
            <a:endParaRPr lang="en-US" sz="1400" dirty="0" smtClean="0"/>
          </a:p>
          <a:p>
            <a:pPr>
              <a:lnSpc>
                <a:spcPct val="80000"/>
              </a:lnSpc>
            </a:pPr>
            <a:r>
              <a:rPr lang="en-US" sz="1800" dirty="0" smtClean="0"/>
              <a:t>Institutions develop and deepen (Chapters 9-10)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Legal, market, government, etc.</a:t>
            </a:r>
          </a:p>
          <a:p>
            <a:pPr lvl="2">
              <a:lnSpc>
                <a:spcPct val="80000"/>
              </a:lnSpc>
            </a:pPr>
            <a:r>
              <a:rPr lang="en-US" sz="1400" dirty="0" smtClean="0"/>
              <a:t>Ex: Contracts and Real Estate</a:t>
            </a:r>
          </a:p>
          <a:p>
            <a:pPr lvl="2">
              <a:lnSpc>
                <a:spcPct val="80000"/>
              </a:lnSpc>
            </a:pPr>
            <a:endParaRPr lang="en-US" sz="1400" dirty="0" smtClean="0"/>
          </a:p>
          <a:p>
            <a:pPr>
              <a:lnSpc>
                <a:spcPct val="80000"/>
              </a:lnSpc>
            </a:pPr>
            <a:r>
              <a:rPr lang="en-US" sz="1800" dirty="0" smtClean="0"/>
              <a:t>Accelerating then decelerating population growth (the population transition)</a:t>
            </a:r>
          </a:p>
          <a:p>
            <a:pPr lvl="1">
              <a:lnSpc>
                <a:spcPct val="80000"/>
              </a:lnSpc>
            </a:pPr>
            <a:r>
              <a:rPr lang="en-US" sz="1600" dirty="0" smtClean="0"/>
              <a:t>Emigration to immigration (the migration transition)</a:t>
            </a:r>
          </a:p>
          <a:p>
            <a:pPr lvl="1">
              <a:lnSpc>
                <a:spcPct val="80000"/>
              </a:lnSpc>
            </a:pPr>
            <a:endParaRPr lang="en-US" sz="1600" dirty="0" smtClean="0"/>
          </a:p>
          <a:p>
            <a:pPr>
              <a:lnSpc>
                <a:spcPct val="80000"/>
              </a:lnSpc>
            </a:pPr>
            <a:r>
              <a:rPr lang="en-US" sz="1800" dirty="0" smtClean="0"/>
              <a:t>Application of science to problems of production</a:t>
            </a:r>
          </a:p>
          <a:p>
            <a:pPr lvl="1">
              <a:lnSpc>
                <a:spcPct val="80000"/>
              </a:lnSpc>
            </a:pPr>
            <a:endParaRPr lang="en-US" sz="1600" dirty="0" smtClean="0"/>
          </a:p>
          <a:p>
            <a:pPr lvl="1">
              <a:lnSpc>
                <a:spcPct val="80000"/>
              </a:lnSpc>
            </a:pP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2970447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0.1|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2199</TotalTime>
  <Words>1221</Words>
  <Application>Microsoft Office PowerPoint</Application>
  <PresentationFormat>On-screen Show (4:3)</PresentationFormat>
  <Paragraphs>271</Paragraphs>
  <Slides>34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Calibri</vt:lpstr>
      <vt:lpstr>Cambria Math</vt:lpstr>
      <vt:lpstr>Symbol</vt:lpstr>
      <vt:lpstr>Times</vt:lpstr>
      <vt:lpstr>Times New Roman</vt:lpstr>
      <vt:lpstr>Blank Presentation</vt:lpstr>
      <vt:lpstr>Chart</vt:lpstr>
      <vt:lpstr>Introduction and Ch. 1 ARE/ECN 115A </vt:lpstr>
      <vt:lpstr>PowerPoint Presentation</vt:lpstr>
      <vt:lpstr>What I Do (Besides cause trouble) </vt:lpstr>
      <vt:lpstr>What Is Poor?</vt:lpstr>
      <vt:lpstr>A Social Cash Transfer Program</vt:lpstr>
      <vt:lpstr>Transfer Scheme</vt:lpstr>
      <vt:lpstr>Social Protection vs. Production?</vt:lpstr>
      <vt:lpstr>Q: What Happens When A Transfer Hits the Target Household?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Effect on Total Income</vt:lpstr>
      <vt:lpstr>Effect on Household Incomes</vt:lpstr>
      <vt:lpstr>Effects on Production</vt:lpstr>
      <vt:lpstr>How to Do Studies Like This?</vt:lpstr>
      <vt:lpstr>From Theory to the Field</vt:lpstr>
      <vt:lpstr>Making a Difference (We Hope)</vt:lpstr>
      <vt:lpstr>ARE 115A Economics of Development</vt:lpstr>
      <vt:lpstr>Book (The Core of this Course) Efficient and Compact, Economical, Portal to the Internet </vt:lpstr>
      <vt:lpstr>Grading</vt:lpstr>
      <vt:lpstr>What Is Development Economics?</vt:lpstr>
      <vt:lpstr>Evolution of Development Thought</vt:lpstr>
      <vt:lpstr>Back to the Bigger Question: What’s Development?</vt:lpstr>
      <vt:lpstr>Efficiency Versus Equity</vt:lpstr>
      <vt:lpstr>Why Efficiency Cannot Be Separated from Equity</vt:lpstr>
      <vt:lpstr>How Do We Know When a Country is Developing?</vt:lpstr>
      <vt:lpstr>But Careful:  Costa Rica vs. Equatorial Guinea</vt:lpstr>
      <vt:lpstr>Income and Growth</vt:lpstr>
      <vt:lpstr>What Development Projects Focus On</vt:lpstr>
      <vt:lpstr>So What Is Development Then? What Does the UN Say?  (The Millennium Development Goals)  http://www.youtube.com/watch?v=vddX4n30sXY (QR Code in RebelText)  </vt:lpstr>
      <vt:lpstr>Millennium Development Goals</vt:lpstr>
      <vt:lpstr>What Happens When Countries Develop?</vt:lpstr>
    </vt:vector>
  </TitlesOfParts>
  <Company>JOHN MCAUSLAND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creator>John McAusland</dc:creator>
  <cp:lastModifiedBy>J EDWARD TAYLOR</cp:lastModifiedBy>
  <cp:revision>94</cp:revision>
  <cp:lastPrinted>2005-12-26T16:06:54Z</cp:lastPrinted>
  <dcterms:created xsi:type="dcterms:W3CDTF">2005-10-21T20:23:47Z</dcterms:created>
  <dcterms:modified xsi:type="dcterms:W3CDTF">2015-02-09T18:47:11Z</dcterms:modified>
</cp:coreProperties>
</file>